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DLaM Display" panose="02010000000000000000" pitchFamily="2" charset="0"/>
      <p:regular r:id="rId13"/>
    </p:embeddedFon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171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hyperlink" Target="mailto:dhparmar2119@gmail.com"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355300"/>
            <a:ext cx="7556421" cy="151899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a:t>
            </a:r>
            <a:r>
              <a:rPr lang="en-US" sz="4650" b="1" dirty="0">
                <a:solidFill>
                  <a:srgbClr val="386692"/>
                </a:solidFill>
                <a:latin typeface="Petrona Bold" pitchFamily="34" charset="0"/>
                <a:ea typeface="Petrona Bold" pitchFamily="34" charset="-122"/>
                <a:cs typeface="Petrona Bold" pitchFamily="34" charset="-120"/>
              </a:rPr>
              <a:t> Procurement Analytics Dashboard – 2022</a:t>
            </a:r>
            <a:endParaRPr lang="en-US" sz="4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15415"/>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386692"/>
                </a:solidFill>
                <a:latin typeface="Petrona Bold" pitchFamily="34" charset="0"/>
                <a:ea typeface="Petrona Bold" pitchFamily="34" charset="-122"/>
                <a:cs typeface="Petrona Bold" pitchFamily="34" charset="-120"/>
              </a:rPr>
              <a:t>Thank You</a:t>
            </a:r>
            <a:endParaRPr lang="en-US" sz="4650" dirty="0"/>
          </a:p>
        </p:txBody>
      </p:sp>
      <p:sp>
        <p:nvSpPr>
          <p:cNvPr id="3" name="Shape 1"/>
          <p:cNvSpPr/>
          <p:nvPr/>
        </p:nvSpPr>
        <p:spPr>
          <a:xfrm>
            <a:off x="793790" y="2613303"/>
            <a:ext cx="2173724" cy="1324689"/>
          </a:xfrm>
          <a:prstGeom prst="roundRect">
            <a:avLst>
              <a:gd name="adj" fmla="val 7192"/>
            </a:avLst>
          </a:prstGeom>
          <a:solidFill>
            <a:srgbClr val="D5E6F6"/>
          </a:solidFill>
          <a:ln w="7620">
            <a:solidFill>
              <a:srgbClr val="BBCCDC"/>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1721167" y="3076337"/>
            <a:ext cx="318968" cy="398621"/>
          </a:xfrm>
          <a:prstGeom prst="rect">
            <a:avLst/>
          </a:prstGeom>
        </p:spPr>
      </p:pic>
      <p:sp>
        <p:nvSpPr>
          <p:cNvPr id="5" name="Text 2"/>
          <p:cNvSpPr/>
          <p:nvPr/>
        </p:nvSpPr>
        <p:spPr>
          <a:xfrm>
            <a:off x="3194328" y="2840117"/>
            <a:ext cx="1934289" cy="372070"/>
          </a:xfrm>
          <a:prstGeom prst="rect">
            <a:avLst/>
          </a:prstGeom>
          <a:noFill/>
          <a:ln/>
        </p:spPr>
        <p:txBody>
          <a:bodyPr wrap="non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Presented by</a:t>
            </a:r>
            <a:endParaRPr lang="en-US" sz="2300" dirty="0"/>
          </a:p>
        </p:txBody>
      </p:sp>
      <p:sp>
        <p:nvSpPr>
          <p:cNvPr id="6" name="Text 3"/>
          <p:cNvSpPr/>
          <p:nvPr/>
        </p:nvSpPr>
        <p:spPr>
          <a:xfrm>
            <a:off x="3194328" y="3348276"/>
            <a:ext cx="1934289" cy="362903"/>
          </a:xfrm>
          <a:prstGeom prst="rect">
            <a:avLst/>
          </a:prstGeom>
          <a:noFill/>
          <a:ln/>
        </p:spPr>
        <p:txBody>
          <a:bodyPr wrap="none" lIns="0" tIns="0" rIns="0" bIns="0" rtlCol="0" anchor="t"/>
          <a:lstStyle/>
          <a:p>
            <a:pPr marL="0" indent="0" algn="l">
              <a:lnSpc>
                <a:spcPts val="2850"/>
              </a:lnSpc>
              <a:buNone/>
            </a:pPr>
            <a:r>
              <a:rPr lang="en-US" sz="1750" dirty="0">
                <a:solidFill>
                  <a:srgbClr val="252627"/>
                </a:solidFill>
                <a:latin typeface="Inter" pitchFamily="34" charset="0"/>
                <a:ea typeface="Inter" pitchFamily="34" charset="-122"/>
                <a:cs typeface="Inter" pitchFamily="34" charset="-120"/>
              </a:rPr>
              <a:t>Dharmesh Parmar</a:t>
            </a:r>
            <a:endParaRPr lang="en-US" sz="1750" dirty="0"/>
          </a:p>
        </p:txBody>
      </p:sp>
      <p:sp>
        <p:nvSpPr>
          <p:cNvPr id="7" name="Shape 4"/>
          <p:cNvSpPr/>
          <p:nvPr/>
        </p:nvSpPr>
        <p:spPr>
          <a:xfrm>
            <a:off x="3080861" y="3922752"/>
            <a:ext cx="10642402" cy="15240"/>
          </a:xfrm>
          <a:prstGeom prst="roundRect">
            <a:avLst>
              <a:gd name="adj" fmla="val 625116"/>
            </a:avLst>
          </a:prstGeom>
          <a:solidFill>
            <a:srgbClr val="BBCCDC"/>
          </a:solidFill>
          <a:ln/>
        </p:spPr>
        <p:txBody>
          <a:bodyPr/>
          <a:lstStyle/>
          <a:p>
            <a:endParaRPr lang="en-IN"/>
          </a:p>
        </p:txBody>
      </p:sp>
      <p:sp>
        <p:nvSpPr>
          <p:cNvPr id="8" name="Shape 5"/>
          <p:cNvSpPr/>
          <p:nvPr/>
        </p:nvSpPr>
        <p:spPr>
          <a:xfrm>
            <a:off x="793790" y="4051340"/>
            <a:ext cx="4347567" cy="1324689"/>
          </a:xfrm>
          <a:prstGeom prst="roundRect">
            <a:avLst>
              <a:gd name="adj" fmla="val 7192"/>
            </a:avLst>
          </a:prstGeom>
          <a:solidFill>
            <a:srgbClr val="D5E6F6"/>
          </a:solidFill>
          <a:ln w="7620">
            <a:solidFill>
              <a:srgbClr val="BBCCDC"/>
            </a:solidFill>
            <a:prstDash val="solid"/>
          </a:ln>
        </p:spPr>
        <p:txBody>
          <a:bodyPr/>
          <a:lstStyle/>
          <a:p>
            <a:endParaRPr lang="en-IN"/>
          </a:p>
        </p:txBody>
      </p:sp>
      <p:pic>
        <p:nvPicPr>
          <p:cNvPr id="9" name="Image 1" descr="preencoded.png"/>
          <p:cNvPicPr>
            <a:picLocks noChangeAspect="1"/>
          </p:cNvPicPr>
          <p:nvPr/>
        </p:nvPicPr>
        <p:blipFill>
          <a:blip r:embed="rId4"/>
          <a:stretch>
            <a:fillRect/>
          </a:stretch>
        </p:blipFill>
        <p:spPr>
          <a:xfrm>
            <a:off x="2808089" y="4514374"/>
            <a:ext cx="318968" cy="398621"/>
          </a:xfrm>
          <a:prstGeom prst="rect">
            <a:avLst/>
          </a:prstGeom>
        </p:spPr>
      </p:pic>
      <p:sp>
        <p:nvSpPr>
          <p:cNvPr id="10" name="Text 6"/>
          <p:cNvSpPr/>
          <p:nvPr/>
        </p:nvSpPr>
        <p:spPr>
          <a:xfrm>
            <a:off x="5368171" y="4278154"/>
            <a:ext cx="2960965" cy="372070"/>
          </a:xfrm>
          <a:prstGeom prst="rect">
            <a:avLst/>
          </a:prstGeom>
          <a:noFill/>
          <a:ln/>
        </p:spPr>
        <p:txBody>
          <a:bodyPr wrap="non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Contact</a:t>
            </a:r>
            <a:endParaRPr lang="en-US" sz="2300" dirty="0"/>
          </a:p>
        </p:txBody>
      </p:sp>
      <p:sp>
        <p:nvSpPr>
          <p:cNvPr id="11" name="Text 7"/>
          <p:cNvSpPr/>
          <p:nvPr/>
        </p:nvSpPr>
        <p:spPr>
          <a:xfrm>
            <a:off x="5368171" y="4786313"/>
            <a:ext cx="2960965" cy="362903"/>
          </a:xfrm>
          <a:prstGeom prst="rect">
            <a:avLst/>
          </a:prstGeom>
          <a:noFill/>
          <a:ln/>
        </p:spPr>
        <p:txBody>
          <a:bodyPr wrap="none" lIns="0" tIns="0" rIns="0" bIns="0" rtlCol="0" anchor="t"/>
          <a:lstStyle/>
          <a:p>
            <a:pPr marL="0" indent="0" algn="l">
              <a:lnSpc>
                <a:spcPts val="2850"/>
              </a:lnSpc>
              <a:buNone/>
            </a:pPr>
            <a:r>
              <a:rPr lang="en-US" sz="1750" u="sng" dirty="0">
                <a:solidFill>
                  <a:srgbClr val="163E64"/>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dhparmar2119@gmail.com</a:t>
            </a:r>
            <a:endParaRPr lang="en-US" sz="1750" dirty="0"/>
          </a:p>
        </p:txBody>
      </p:sp>
      <p:sp>
        <p:nvSpPr>
          <p:cNvPr id="12" name="Shape 8"/>
          <p:cNvSpPr/>
          <p:nvPr/>
        </p:nvSpPr>
        <p:spPr>
          <a:xfrm>
            <a:off x="5254704" y="5360789"/>
            <a:ext cx="8468558" cy="15240"/>
          </a:xfrm>
          <a:prstGeom prst="roundRect">
            <a:avLst>
              <a:gd name="adj" fmla="val 625116"/>
            </a:avLst>
          </a:prstGeom>
          <a:solidFill>
            <a:srgbClr val="BBCCDC"/>
          </a:solidFill>
          <a:ln/>
        </p:spPr>
        <p:txBody>
          <a:bodyPr/>
          <a:lstStyle/>
          <a:p>
            <a:endParaRPr lang="en-IN"/>
          </a:p>
        </p:txBody>
      </p:sp>
      <p:sp>
        <p:nvSpPr>
          <p:cNvPr id="13" name="Shape 9"/>
          <p:cNvSpPr/>
          <p:nvPr/>
        </p:nvSpPr>
        <p:spPr>
          <a:xfrm>
            <a:off x="793790" y="5489377"/>
            <a:ext cx="6521410" cy="1324689"/>
          </a:xfrm>
          <a:prstGeom prst="roundRect">
            <a:avLst>
              <a:gd name="adj" fmla="val 7192"/>
            </a:avLst>
          </a:prstGeom>
          <a:solidFill>
            <a:srgbClr val="D5E6F6"/>
          </a:solidFill>
          <a:ln w="7620">
            <a:solidFill>
              <a:srgbClr val="BBCCDC"/>
            </a:solidFill>
            <a:prstDash val="solid"/>
          </a:ln>
        </p:spPr>
        <p:txBody>
          <a:bodyPr/>
          <a:lstStyle/>
          <a:p>
            <a:endParaRPr lang="en-IN"/>
          </a:p>
        </p:txBody>
      </p:sp>
      <p:pic>
        <p:nvPicPr>
          <p:cNvPr id="14" name="Image 2" descr="preencoded.png"/>
          <p:cNvPicPr>
            <a:picLocks noChangeAspect="1"/>
          </p:cNvPicPr>
          <p:nvPr/>
        </p:nvPicPr>
        <p:blipFill>
          <a:blip r:embed="rId6"/>
          <a:stretch>
            <a:fillRect/>
          </a:stretch>
        </p:blipFill>
        <p:spPr>
          <a:xfrm>
            <a:off x="3895011" y="5952411"/>
            <a:ext cx="318968" cy="398621"/>
          </a:xfrm>
          <a:prstGeom prst="rect">
            <a:avLst/>
          </a:prstGeom>
        </p:spPr>
      </p:pic>
      <p:sp>
        <p:nvSpPr>
          <p:cNvPr id="15" name="Text 10"/>
          <p:cNvSpPr/>
          <p:nvPr/>
        </p:nvSpPr>
        <p:spPr>
          <a:xfrm>
            <a:off x="7542014" y="571619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Questions?</a:t>
            </a:r>
            <a:endParaRPr lang="en-US" sz="2300" dirty="0"/>
          </a:p>
        </p:txBody>
      </p:sp>
      <p:sp>
        <p:nvSpPr>
          <p:cNvPr id="16" name="Text 11"/>
          <p:cNvSpPr/>
          <p:nvPr/>
        </p:nvSpPr>
        <p:spPr>
          <a:xfrm>
            <a:off x="7542014" y="6224349"/>
            <a:ext cx="3833455" cy="362903"/>
          </a:xfrm>
          <a:prstGeom prst="rect">
            <a:avLst/>
          </a:prstGeom>
          <a:noFill/>
          <a:ln/>
        </p:spPr>
        <p:txBody>
          <a:bodyPr wrap="none" lIns="0" tIns="0" rIns="0" bIns="0" rtlCol="0" anchor="t"/>
          <a:lstStyle/>
          <a:p>
            <a:pPr marL="0" indent="0" algn="l">
              <a:lnSpc>
                <a:spcPts val="2850"/>
              </a:lnSpc>
              <a:buNone/>
            </a:pPr>
            <a:r>
              <a:rPr lang="en-US" sz="1750" dirty="0">
                <a:solidFill>
                  <a:srgbClr val="252627"/>
                </a:solidFill>
                <a:latin typeface="Inter" pitchFamily="34" charset="0"/>
                <a:ea typeface="Inter" pitchFamily="34" charset="-122"/>
                <a:cs typeface="Inter" pitchFamily="34" charset="-120"/>
              </a:rPr>
              <a:t>Happy to provide additional insights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7830"/>
            <a:ext cx="5358765" cy="669846"/>
          </a:xfrm>
          <a:prstGeom prst="rect">
            <a:avLst/>
          </a:prstGeom>
          <a:noFill/>
          <a:ln/>
        </p:spPr>
        <p:txBody>
          <a:bodyPr wrap="none" lIns="0" tIns="0" rIns="0" bIns="0" rtlCol="0" anchor="t"/>
          <a:lstStyle/>
          <a:p>
            <a:pPr marL="0" indent="0" algn="l">
              <a:lnSpc>
                <a:spcPts val="5250"/>
              </a:lnSpc>
              <a:buNone/>
            </a:pPr>
            <a:r>
              <a:rPr lang="en-US" sz="4200" b="1" dirty="0">
                <a:solidFill>
                  <a:srgbClr val="386692"/>
                </a:solidFill>
                <a:latin typeface="Petrona Bold" pitchFamily="34" charset="0"/>
                <a:ea typeface="Petrona Bold" pitchFamily="34" charset="-122"/>
                <a:cs typeface="Petrona Bold" pitchFamily="34" charset="-120"/>
              </a:rPr>
              <a:t>Project Overview</a:t>
            </a:r>
            <a:endParaRPr lang="en-US" sz="4200" dirty="0"/>
          </a:p>
        </p:txBody>
      </p:sp>
      <p:sp>
        <p:nvSpPr>
          <p:cNvPr id="4" name="Text 1"/>
          <p:cNvSpPr/>
          <p:nvPr/>
        </p:nvSpPr>
        <p:spPr>
          <a:xfrm>
            <a:off x="6280190" y="1713786"/>
            <a:ext cx="7556421" cy="1306830"/>
          </a:xfrm>
          <a:prstGeom prst="rect">
            <a:avLst/>
          </a:prstGeom>
          <a:noFill/>
          <a:ln/>
        </p:spPr>
        <p:txBody>
          <a:bodyPr wrap="square" lIns="0" tIns="0" rIns="0" bIns="0" rtlCol="0" anchor="t"/>
          <a:lstStyle/>
          <a:p>
            <a:pPr marL="0" indent="0" algn="l">
              <a:lnSpc>
                <a:spcPts val="2550"/>
              </a:lnSpc>
              <a:buNone/>
            </a:pPr>
            <a:r>
              <a:rPr lang="en-US" sz="1600" dirty="0">
                <a:solidFill>
                  <a:srgbClr val="252627"/>
                </a:solidFill>
                <a:latin typeface="Inter" pitchFamily="34" charset="0"/>
                <a:ea typeface="Inter" pitchFamily="34" charset="-122"/>
                <a:cs typeface="Inter" pitchFamily="34" charset="-120"/>
              </a:rPr>
              <a:t>This project delivers a comprehensive procurement data analysis using Excel and Power Query. The goal is to transform raw purchase order data into actionable insights through an interactive dashboard, enabling better vendor, product, and inventory decisions.</a:t>
            </a:r>
            <a:endParaRPr lang="en-US" sz="1600" dirty="0"/>
          </a:p>
        </p:txBody>
      </p:sp>
      <p:sp>
        <p:nvSpPr>
          <p:cNvPr id="5" name="Text 2"/>
          <p:cNvSpPr/>
          <p:nvPr/>
        </p:nvSpPr>
        <p:spPr>
          <a:xfrm>
            <a:off x="6280190" y="3352205"/>
            <a:ext cx="3625096" cy="673656"/>
          </a:xfrm>
          <a:prstGeom prst="rect">
            <a:avLst/>
          </a:prstGeom>
          <a:noFill/>
          <a:ln/>
        </p:spPr>
        <p:txBody>
          <a:bodyPr wrap="none" lIns="0" tIns="0" rIns="0" bIns="0" rtlCol="0" anchor="t"/>
          <a:lstStyle/>
          <a:p>
            <a:pPr marL="0" indent="0" algn="ctr">
              <a:lnSpc>
                <a:spcPts val="5300"/>
              </a:lnSpc>
              <a:buNone/>
            </a:pPr>
            <a:r>
              <a:rPr lang="en-US" sz="5300" b="1" dirty="0">
                <a:solidFill>
                  <a:srgbClr val="252627"/>
                </a:solidFill>
                <a:latin typeface="Petrona Bold" pitchFamily="34" charset="0"/>
                <a:ea typeface="Petrona Bold" pitchFamily="34" charset="-122"/>
                <a:cs typeface="Petrona Bold" pitchFamily="34" charset="-120"/>
              </a:rPr>
              <a:t>5000</a:t>
            </a:r>
            <a:endParaRPr lang="en-US" sz="5300" dirty="0"/>
          </a:p>
        </p:txBody>
      </p:sp>
      <p:sp>
        <p:nvSpPr>
          <p:cNvPr id="6" name="Text 3"/>
          <p:cNvSpPr/>
          <p:nvPr/>
        </p:nvSpPr>
        <p:spPr>
          <a:xfrm>
            <a:off x="6752987" y="4280892"/>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52627"/>
                </a:solidFill>
                <a:latin typeface="Petrona Bold" pitchFamily="34" charset="0"/>
                <a:ea typeface="Petrona Bold" pitchFamily="34" charset="-122"/>
                <a:cs typeface="Petrona Bold" pitchFamily="34" charset="-120"/>
              </a:rPr>
              <a:t>Purchase Orders</a:t>
            </a:r>
            <a:endParaRPr lang="en-US" sz="2100" dirty="0"/>
          </a:p>
        </p:txBody>
      </p:sp>
      <p:sp>
        <p:nvSpPr>
          <p:cNvPr id="7" name="Text 4"/>
          <p:cNvSpPr/>
          <p:nvPr/>
        </p:nvSpPr>
        <p:spPr>
          <a:xfrm>
            <a:off x="6280190" y="4738092"/>
            <a:ext cx="3625096" cy="326708"/>
          </a:xfrm>
          <a:prstGeom prst="rect">
            <a:avLst/>
          </a:prstGeom>
          <a:noFill/>
          <a:ln/>
        </p:spPr>
        <p:txBody>
          <a:bodyPr wrap="none" lIns="0" tIns="0" rIns="0" bIns="0" rtlCol="0" anchor="t"/>
          <a:lstStyle/>
          <a:p>
            <a:pPr marL="0" indent="0" algn="ctr">
              <a:lnSpc>
                <a:spcPts val="2550"/>
              </a:lnSpc>
              <a:buNone/>
            </a:pPr>
            <a:r>
              <a:rPr lang="en-US" sz="1600" dirty="0">
                <a:solidFill>
                  <a:srgbClr val="252627"/>
                </a:solidFill>
                <a:latin typeface="Inter" pitchFamily="34" charset="0"/>
                <a:ea typeface="Inter" pitchFamily="34" charset="-122"/>
                <a:cs typeface="Inter" pitchFamily="34" charset="-120"/>
              </a:rPr>
              <a:t>Total orders processed</a:t>
            </a:r>
            <a:endParaRPr lang="en-US" sz="1600" dirty="0"/>
          </a:p>
        </p:txBody>
      </p:sp>
      <p:sp>
        <p:nvSpPr>
          <p:cNvPr id="8" name="Text 5"/>
          <p:cNvSpPr/>
          <p:nvPr/>
        </p:nvSpPr>
        <p:spPr>
          <a:xfrm>
            <a:off x="10211395" y="3352205"/>
            <a:ext cx="3625215" cy="673656"/>
          </a:xfrm>
          <a:prstGeom prst="rect">
            <a:avLst/>
          </a:prstGeom>
          <a:noFill/>
          <a:ln/>
        </p:spPr>
        <p:txBody>
          <a:bodyPr wrap="none" lIns="0" tIns="0" rIns="0" bIns="0" rtlCol="0" anchor="t"/>
          <a:lstStyle/>
          <a:p>
            <a:pPr marL="0" indent="0" algn="ctr">
              <a:lnSpc>
                <a:spcPts val="5300"/>
              </a:lnSpc>
              <a:buNone/>
            </a:pPr>
            <a:r>
              <a:rPr lang="en-US" sz="5300" b="1" dirty="0">
                <a:solidFill>
                  <a:srgbClr val="252627"/>
                </a:solidFill>
                <a:latin typeface="Petrona Bold" pitchFamily="34" charset="0"/>
                <a:ea typeface="Petrona Bold" pitchFamily="34" charset="-122"/>
                <a:cs typeface="Petrona Bold" pitchFamily="34" charset="-120"/>
              </a:rPr>
              <a:t>2523</a:t>
            </a:r>
            <a:endParaRPr lang="en-US" sz="5300" dirty="0"/>
          </a:p>
        </p:txBody>
      </p:sp>
      <p:sp>
        <p:nvSpPr>
          <p:cNvPr id="9" name="Text 6"/>
          <p:cNvSpPr/>
          <p:nvPr/>
        </p:nvSpPr>
        <p:spPr>
          <a:xfrm>
            <a:off x="10684312" y="4280892"/>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52627"/>
                </a:solidFill>
                <a:latin typeface="Petrona Bold" pitchFamily="34" charset="0"/>
                <a:ea typeface="Petrona Bold" pitchFamily="34" charset="-122"/>
                <a:cs typeface="Petrona Bold" pitchFamily="34" charset="-120"/>
              </a:rPr>
              <a:t>Received</a:t>
            </a:r>
            <a:endParaRPr lang="en-US" sz="2100" dirty="0"/>
          </a:p>
        </p:txBody>
      </p:sp>
      <p:sp>
        <p:nvSpPr>
          <p:cNvPr id="10" name="Text 7"/>
          <p:cNvSpPr/>
          <p:nvPr/>
        </p:nvSpPr>
        <p:spPr>
          <a:xfrm>
            <a:off x="10211395" y="4738092"/>
            <a:ext cx="3625215" cy="326708"/>
          </a:xfrm>
          <a:prstGeom prst="rect">
            <a:avLst/>
          </a:prstGeom>
          <a:noFill/>
          <a:ln/>
        </p:spPr>
        <p:txBody>
          <a:bodyPr wrap="none" lIns="0" tIns="0" rIns="0" bIns="0" rtlCol="0" anchor="t"/>
          <a:lstStyle/>
          <a:p>
            <a:pPr marL="0" indent="0" algn="ctr">
              <a:lnSpc>
                <a:spcPts val="2550"/>
              </a:lnSpc>
              <a:buNone/>
            </a:pPr>
            <a:r>
              <a:rPr lang="en-US" sz="1600" dirty="0">
                <a:solidFill>
                  <a:srgbClr val="252627"/>
                </a:solidFill>
                <a:latin typeface="Inter" pitchFamily="34" charset="0"/>
                <a:ea typeface="Inter" pitchFamily="34" charset="-122"/>
                <a:cs typeface="Inter" pitchFamily="34" charset="-120"/>
              </a:rPr>
              <a:t>Orders successfully delivered</a:t>
            </a:r>
            <a:endParaRPr lang="en-US" sz="1600" dirty="0"/>
          </a:p>
        </p:txBody>
      </p:sp>
      <p:sp>
        <p:nvSpPr>
          <p:cNvPr id="11" name="Text 8"/>
          <p:cNvSpPr/>
          <p:nvPr/>
        </p:nvSpPr>
        <p:spPr>
          <a:xfrm>
            <a:off x="8245793" y="5779175"/>
            <a:ext cx="3625096" cy="673656"/>
          </a:xfrm>
          <a:prstGeom prst="rect">
            <a:avLst/>
          </a:prstGeom>
          <a:noFill/>
          <a:ln/>
        </p:spPr>
        <p:txBody>
          <a:bodyPr wrap="none" lIns="0" tIns="0" rIns="0" bIns="0" rtlCol="0" anchor="t"/>
          <a:lstStyle/>
          <a:p>
            <a:pPr marL="0" indent="0" algn="ctr">
              <a:lnSpc>
                <a:spcPts val="5300"/>
              </a:lnSpc>
              <a:buNone/>
            </a:pPr>
            <a:r>
              <a:rPr lang="en-US" sz="5300" b="1" dirty="0">
                <a:solidFill>
                  <a:srgbClr val="252627"/>
                </a:solidFill>
                <a:latin typeface="Petrona Bold" pitchFamily="34" charset="0"/>
                <a:ea typeface="Petrona Bold" pitchFamily="34" charset="-122"/>
                <a:cs typeface="Petrona Bold" pitchFamily="34" charset="-120"/>
              </a:rPr>
              <a:t>2477</a:t>
            </a:r>
            <a:endParaRPr lang="en-US" sz="5300" dirty="0"/>
          </a:p>
        </p:txBody>
      </p:sp>
      <p:sp>
        <p:nvSpPr>
          <p:cNvPr id="12" name="Text 9"/>
          <p:cNvSpPr/>
          <p:nvPr/>
        </p:nvSpPr>
        <p:spPr>
          <a:xfrm>
            <a:off x="8718590" y="6707862"/>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52627"/>
                </a:solidFill>
                <a:latin typeface="Petrona Bold" pitchFamily="34" charset="0"/>
                <a:ea typeface="Petrona Bold" pitchFamily="34" charset="-122"/>
                <a:cs typeface="Petrona Bold" pitchFamily="34" charset="-120"/>
              </a:rPr>
              <a:t>Pending</a:t>
            </a:r>
            <a:endParaRPr lang="en-US" sz="2100" dirty="0"/>
          </a:p>
        </p:txBody>
      </p:sp>
      <p:sp>
        <p:nvSpPr>
          <p:cNvPr id="13" name="Text 10"/>
          <p:cNvSpPr/>
          <p:nvPr/>
        </p:nvSpPr>
        <p:spPr>
          <a:xfrm>
            <a:off x="8245793" y="7165062"/>
            <a:ext cx="3625096" cy="326708"/>
          </a:xfrm>
          <a:prstGeom prst="rect">
            <a:avLst/>
          </a:prstGeom>
          <a:noFill/>
          <a:ln/>
        </p:spPr>
        <p:txBody>
          <a:bodyPr wrap="none" lIns="0" tIns="0" rIns="0" bIns="0" rtlCol="0" anchor="t"/>
          <a:lstStyle/>
          <a:p>
            <a:pPr marL="0" indent="0" algn="ctr">
              <a:lnSpc>
                <a:spcPts val="2550"/>
              </a:lnSpc>
              <a:buNone/>
            </a:pPr>
            <a:r>
              <a:rPr lang="en-US" sz="1600" dirty="0">
                <a:solidFill>
                  <a:srgbClr val="252627"/>
                </a:solidFill>
                <a:latin typeface="Inter" pitchFamily="34" charset="0"/>
                <a:ea typeface="Inter" pitchFamily="34" charset="-122"/>
                <a:cs typeface="Inter" pitchFamily="34" charset="-120"/>
              </a:rPr>
              <a:t>Orders awaiting fulfillment</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50752"/>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386692"/>
                </a:solidFill>
                <a:latin typeface="Petrona Bold" pitchFamily="34" charset="0"/>
                <a:ea typeface="Petrona Bold" pitchFamily="34" charset="-122"/>
                <a:cs typeface="Petrona Bold" pitchFamily="34" charset="-120"/>
              </a:rPr>
              <a:t>Project Objective</a:t>
            </a:r>
            <a:endParaRPr lang="en-US" sz="4650" dirty="0"/>
          </a:p>
        </p:txBody>
      </p:sp>
      <p:sp>
        <p:nvSpPr>
          <p:cNvPr id="4" name="Text 1"/>
          <p:cNvSpPr/>
          <p:nvPr/>
        </p:nvSpPr>
        <p:spPr>
          <a:xfrm>
            <a:off x="793790" y="233517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52627"/>
                </a:solidFill>
                <a:latin typeface="Inter" pitchFamily="34" charset="0"/>
                <a:ea typeface="Inter" pitchFamily="34" charset="-122"/>
                <a:cs typeface="Inter" pitchFamily="34" charset="-120"/>
              </a:rPr>
              <a:t>To help stakeholders monitor procurement activities efficiently by:</a:t>
            </a:r>
            <a:endParaRPr lang="en-US" sz="1750" dirty="0"/>
          </a:p>
        </p:txBody>
      </p:sp>
      <p:sp>
        <p:nvSpPr>
          <p:cNvPr id="5" name="Shape 2"/>
          <p:cNvSpPr/>
          <p:nvPr/>
        </p:nvSpPr>
        <p:spPr>
          <a:xfrm>
            <a:off x="793790" y="2953226"/>
            <a:ext cx="510302" cy="510302"/>
          </a:xfrm>
          <a:prstGeom prst="roundRect">
            <a:avLst>
              <a:gd name="adj" fmla="val 18669"/>
            </a:avLst>
          </a:prstGeom>
          <a:solidFill>
            <a:srgbClr val="D5E6F6"/>
          </a:solidFill>
          <a:ln w="7620">
            <a:solidFill>
              <a:srgbClr val="BBCCDC"/>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870347" y="2985135"/>
            <a:ext cx="357188" cy="446484"/>
          </a:xfrm>
          <a:prstGeom prst="rect">
            <a:avLst/>
          </a:prstGeom>
        </p:spPr>
      </p:pic>
      <p:sp>
        <p:nvSpPr>
          <p:cNvPr id="7" name="Text 3"/>
          <p:cNvSpPr/>
          <p:nvPr/>
        </p:nvSpPr>
        <p:spPr>
          <a:xfrm>
            <a:off x="1530906" y="3031093"/>
            <a:ext cx="6819305" cy="744141"/>
          </a:xfrm>
          <a:prstGeom prst="rect">
            <a:avLst/>
          </a:prstGeom>
          <a:noFill/>
          <a:ln/>
        </p:spPr>
        <p:txBody>
          <a:bodyPr wrap="squar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Identifying trends in purchases by quantity and amount</a:t>
            </a:r>
            <a:endParaRPr lang="en-US" sz="2300" dirty="0"/>
          </a:p>
        </p:txBody>
      </p:sp>
      <p:sp>
        <p:nvSpPr>
          <p:cNvPr id="8" name="Shape 4"/>
          <p:cNvSpPr/>
          <p:nvPr/>
        </p:nvSpPr>
        <p:spPr>
          <a:xfrm>
            <a:off x="793790" y="4228862"/>
            <a:ext cx="510302" cy="510302"/>
          </a:xfrm>
          <a:prstGeom prst="roundRect">
            <a:avLst>
              <a:gd name="adj" fmla="val 18669"/>
            </a:avLst>
          </a:prstGeom>
          <a:solidFill>
            <a:srgbClr val="D5E6F6"/>
          </a:solidFill>
          <a:ln w="7620">
            <a:solidFill>
              <a:srgbClr val="BBCCDC"/>
            </a:solidFill>
            <a:prstDash val="solid"/>
          </a:ln>
        </p:spPr>
        <p:txBody>
          <a:bodyPr/>
          <a:lstStyle/>
          <a:p>
            <a:endParaRPr lang="en-IN"/>
          </a:p>
        </p:txBody>
      </p:sp>
      <p:pic>
        <p:nvPicPr>
          <p:cNvPr id="9" name="Image 2" descr="preencoded.png"/>
          <p:cNvPicPr>
            <a:picLocks noChangeAspect="1"/>
          </p:cNvPicPr>
          <p:nvPr/>
        </p:nvPicPr>
        <p:blipFill>
          <a:blip r:embed="rId5"/>
          <a:stretch>
            <a:fillRect/>
          </a:stretch>
        </p:blipFill>
        <p:spPr>
          <a:xfrm>
            <a:off x="870347" y="4260771"/>
            <a:ext cx="357188" cy="446484"/>
          </a:xfrm>
          <a:prstGeom prst="rect">
            <a:avLst/>
          </a:prstGeom>
        </p:spPr>
      </p:pic>
      <p:sp>
        <p:nvSpPr>
          <p:cNvPr id="10" name="Text 5"/>
          <p:cNvSpPr/>
          <p:nvPr/>
        </p:nvSpPr>
        <p:spPr>
          <a:xfrm>
            <a:off x="1530906" y="4306729"/>
            <a:ext cx="4312206" cy="372070"/>
          </a:xfrm>
          <a:prstGeom prst="rect">
            <a:avLst/>
          </a:prstGeom>
          <a:noFill/>
          <a:ln/>
        </p:spPr>
        <p:txBody>
          <a:bodyPr wrap="non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Evaluating vendor performance</a:t>
            </a:r>
            <a:endParaRPr lang="en-US" sz="2300" dirty="0"/>
          </a:p>
        </p:txBody>
      </p:sp>
      <p:sp>
        <p:nvSpPr>
          <p:cNvPr id="11" name="Shape 6"/>
          <p:cNvSpPr/>
          <p:nvPr/>
        </p:nvSpPr>
        <p:spPr>
          <a:xfrm>
            <a:off x="793790" y="5192792"/>
            <a:ext cx="510302" cy="510302"/>
          </a:xfrm>
          <a:prstGeom prst="roundRect">
            <a:avLst>
              <a:gd name="adj" fmla="val 18669"/>
            </a:avLst>
          </a:prstGeom>
          <a:solidFill>
            <a:srgbClr val="D5E6F6"/>
          </a:solidFill>
          <a:ln w="7620">
            <a:solidFill>
              <a:srgbClr val="BBCCDC"/>
            </a:solidFill>
            <a:prstDash val="solid"/>
          </a:ln>
        </p:spPr>
        <p:txBody>
          <a:bodyPr/>
          <a:lstStyle/>
          <a:p>
            <a:endParaRPr lang="en-IN"/>
          </a:p>
        </p:txBody>
      </p:sp>
      <p:pic>
        <p:nvPicPr>
          <p:cNvPr id="12" name="Image 3" descr="preencoded.png"/>
          <p:cNvPicPr>
            <a:picLocks noChangeAspect="1"/>
          </p:cNvPicPr>
          <p:nvPr/>
        </p:nvPicPr>
        <p:blipFill>
          <a:blip r:embed="rId6"/>
          <a:stretch>
            <a:fillRect/>
          </a:stretch>
        </p:blipFill>
        <p:spPr>
          <a:xfrm>
            <a:off x="870347" y="5224701"/>
            <a:ext cx="357188" cy="446484"/>
          </a:xfrm>
          <a:prstGeom prst="rect">
            <a:avLst/>
          </a:prstGeom>
        </p:spPr>
      </p:pic>
      <p:sp>
        <p:nvSpPr>
          <p:cNvPr id="13" name="Text 7"/>
          <p:cNvSpPr/>
          <p:nvPr/>
        </p:nvSpPr>
        <p:spPr>
          <a:xfrm>
            <a:off x="1530906" y="5270659"/>
            <a:ext cx="6095405" cy="372070"/>
          </a:xfrm>
          <a:prstGeom prst="rect">
            <a:avLst/>
          </a:prstGeom>
          <a:noFill/>
          <a:ln/>
        </p:spPr>
        <p:txBody>
          <a:bodyPr wrap="non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Tracking inventory movements and balances</a:t>
            </a:r>
            <a:endParaRPr lang="en-US" sz="2300" dirty="0"/>
          </a:p>
        </p:txBody>
      </p:sp>
      <p:sp>
        <p:nvSpPr>
          <p:cNvPr id="14" name="Shape 8"/>
          <p:cNvSpPr/>
          <p:nvPr/>
        </p:nvSpPr>
        <p:spPr>
          <a:xfrm>
            <a:off x="793790" y="6156722"/>
            <a:ext cx="510302" cy="510302"/>
          </a:xfrm>
          <a:prstGeom prst="roundRect">
            <a:avLst>
              <a:gd name="adj" fmla="val 18669"/>
            </a:avLst>
          </a:prstGeom>
          <a:solidFill>
            <a:srgbClr val="D5E6F6"/>
          </a:solidFill>
          <a:ln w="7620">
            <a:solidFill>
              <a:srgbClr val="BBCCDC"/>
            </a:solidFill>
            <a:prstDash val="solid"/>
          </a:ln>
        </p:spPr>
        <p:txBody>
          <a:bodyPr/>
          <a:lstStyle/>
          <a:p>
            <a:endParaRPr lang="en-IN"/>
          </a:p>
        </p:txBody>
      </p:sp>
      <p:pic>
        <p:nvPicPr>
          <p:cNvPr id="15" name="Image 4" descr="preencoded.png"/>
          <p:cNvPicPr>
            <a:picLocks noChangeAspect="1"/>
          </p:cNvPicPr>
          <p:nvPr/>
        </p:nvPicPr>
        <p:blipFill>
          <a:blip r:embed="rId7"/>
          <a:stretch>
            <a:fillRect/>
          </a:stretch>
        </p:blipFill>
        <p:spPr>
          <a:xfrm>
            <a:off x="870347" y="6188631"/>
            <a:ext cx="357188" cy="446484"/>
          </a:xfrm>
          <a:prstGeom prst="rect">
            <a:avLst/>
          </a:prstGeom>
        </p:spPr>
      </p:pic>
      <p:sp>
        <p:nvSpPr>
          <p:cNvPr id="16" name="Text 9"/>
          <p:cNvSpPr/>
          <p:nvPr/>
        </p:nvSpPr>
        <p:spPr>
          <a:xfrm>
            <a:off x="1530906" y="6234589"/>
            <a:ext cx="6819305" cy="744141"/>
          </a:xfrm>
          <a:prstGeom prst="rect">
            <a:avLst/>
          </a:prstGeom>
          <a:noFill/>
          <a:ln/>
        </p:spPr>
        <p:txBody>
          <a:bodyPr wrap="square" lIns="0" tIns="0" rIns="0" bIns="0" rtlCol="0" anchor="t"/>
          <a:lstStyle/>
          <a:p>
            <a:pPr marL="0" indent="0" algn="l">
              <a:lnSpc>
                <a:spcPts val="2900"/>
              </a:lnSpc>
              <a:buNone/>
            </a:pPr>
            <a:r>
              <a:rPr lang="en-US" sz="2300" b="1" dirty="0">
                <a:solidFill>
                  <a:srgbClr val="252627"/>
                </a:solidFill>
                <a:latin typeface="Petrona Bold" pitchFamily="34" charset="0"/>
                <a:ea typeface="Petrona Bold" pitchFamily="34" charset="-122"/>
                <a:cs typeface="Petrona Bold" pitchFamily="34" charset="-120"/>
              </a:rPr>
              <a:t>Supporting data-backed decision-making for supply chain management</a:t>
            </a:r>
            <a:endParaRPr lang="en-US" sz="2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5203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386692"/>
                </a:solidFill>
                <a:latin typeface="Petrona Bold" pitchFamily="34" charset="0"/>
                <a:ea typeface="Petrona Bold" pitchFamily="34" charset="-122"/>
                <a:cs typeface="Petrona Bold" pitchFamily="34" charset="-120"/>
              </a:rPr>
              <a:t>Tasks Performed</a:t>
            </a:r>
            <a:endParaRPr lang="en-US" sz="4650" dirty="0"/>
          </a:p>
        </p:txBody>
      </p:sp>
      <p:sp>
        <p:nvSpPr>
          <p:cNvPr id="3" name="Text 1"/>
          <p:cNvSpPr/>
          <p:nvPr/>
        </p:nvSpPr>
        <p:spPr>
          <a:xfrm>
            <a:off x="793790" y="32632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386692"/>
                </a:solidFill>
                <a:latin typeface="Petrona Bold" pitchFamily="34" charset="0"/>
                <a:ea typeface="Petrona Bold" pitchFamily="34" charset="-122"/>
                <a:cs typeface="Petrona Bold" pitchFamily="34" charset="-120"/>
              </a:rPr>
              <a:t>Data Preparation</a:t>
            </a:r>
            <a:endParaRPr lang="en-US" sz="2300" dirty="0"/>
          </a:p>
        </p:txBody>
      </p:sp>
      <p:sp>
        <p:nvSpPr>
          <p:cNvPr id="4" name="Text 2"/>
          <p:cNvSpPr/>
          <p:nvPr/>
        </p:nvSpPr>
        <p:spPr>
          <a:xfrm>
            <a:off x="793790" y="3862149"/>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Cleaned and transformed raw purchase order data using </a:t>
            </a:r>
            <a:r>
              <a:rPr lang="en-US" sz="1750" b="1" dirty="0">
                <a:solidFill>
                  <a:srgbClr val="252627"/>
                </a:solidFill>
                <a:latin typeface="Inter" pitchFamily="34" charset="0"/>
                <a:ea typeface="Inter" pitchFamily="34" charset="-122"/>
                <a:cs typeface="Inter" pitchFamily="34" charset="-120"/>
              </a:rPr>
              <a:t>Power Query</a:t>
            </a:r>
            <a:endParaRPr lang="en-US" sz="1750" dirty="0"/>
          </a:p>
        </p:txBody>
      </p:sp>
      <p:sp>
        <p:nvSpPr>
          <p:cNvPr id="5" name="Text 3"/>
          <p:cNvSpPr/>
          <p:nvPr/>
        </p:nvSpPr>
        <p:spPr>
          <a:xfrm>
            <a:off x="793790" y="5030153"/>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Standardized date formats, filled missing values, and corrected inconsistencies</a:t>
            </a:r>
            <a:endParaRPr lang="en-US" sz="1750" dirty="0"/>
          </a:p>
        </p:txBody>
      </p:sp>
      <p:sp>
        <p:nvSpPr>
          <p:cNvPr id="6" name="Text 4"/>
          <p:cNvSpPr/>
          <p:nvPr/>
        </p:nvSpPr>
        <p:spPr>
          <a:xfrm>
            <a:off x="5332928" y="32632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386692"/>
                </a:solidFill>
                <a:latin typeface="Petrona Bold" pitchFamily="34" charset="0"/>
                <a:ea typeface="Petrona Bold" pitchFamily="34" charset="-122"/>
                <a:cs typeface="Petrona Bold" pitchFamily="34" charset="-120"/>
              </a:rPr>
              <a:t>Data Modeling</a:t>
            </a:r>
            <a:endParaRPr lang="en-US" sz="2300" dirty="0"/>
          </a:p>
        </p:txBody>
      </p:sp>
      <p:sp>
        <p:nvSpPr>
          <p:cNvPr id="7" name="Text 5"/>
          <p:cNvSpPr/>
          <p:nvPr/>
        </p:nvSpPr>
        <p:spPr>
          <a:xfrm>
            <a:off x="5332928" y="3862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Built relationships across vendor, product, and date dimensions</a:t>
            </a:r>
            <a:endParaRPr lang="en-US" sz="1750" dirty="0"/>
          </a:p>
        </p:txBody>
      </p:sp>
      <p:sp>
        <p:nvSpPr>
          <p:cNvPr id="8" name="Text 6"/>
          <p:cNvSpPr/>
          <p:nvPr/>
        </p:nvSpPr>
        <p:spPr>
          <a:xfrm>
            <a:off x="5332928" y="466725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Created calculated columns and KPIs</a:t>
            </a:r>
            <a:endParaRPr lang="en-US" sz="1750" dirty="0"/>
          </a:p>
        </p:txBody>
      </p:sp>
      <p:sp>
        <p:nvSpPr>
          <p:cNvPr id="9" name="Text 7"/>
          <p:cNvSpPr/>
          <p:nvPr/>
        </p:nvSpPr>
        <p:spPr>
          <a:xfrm>
            <a:off x="9872067" y="32632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386692"/>
                </a:solidFill>
                <a:latin typeface="Petrona Bold" pitchFamily="34" charset="0"/>
                <a:ea typeface="Petrona Bold" pitchFamily="34" charset="-122"/>
                <a:cs typeface="Petrona Bold" pitchFamily="34" charset="-120"/>
              </a:rPr>
              <a:t>Dashboard Design</a:t>
            </a:r>
            <a:endParaRPr lang="en-US" sz="2300" dirty="0"/>
          </a:p>
        </p:txBody>
      </p:sp>
      <p:sp>
        <p:nvSpPr>
          <p:cNvPr id="10" name="Text 8"/>
          <p:cNvSpPr/>
          <p:nvPr/>
        </p:nvSpPr>
        <p:spPr>
          <a:xfrm>
            <a:off x="9872067" y="3862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Built interactive charts using PivotTables and slicers</a:t>
            </a:r>
            <a:endParaRPr lang="en-US" sz="1750" dirty="0"/>
          </a:p>
        </p:txBody>
      </p:sp>
      <p:sp>
        <p:nvSpPr>
          <p:cNvPr id="11" name="Text 9"/>
          <p:cNvSpPr/>
          <p:nvPr/>
        </p:nvSpPr>
        <p:spPr>
          <a:xfrm>
            <a:off x="9872067" y="466725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Designed slicers for filters (Status, Month, Product, Vendor)</a:t>
            </a:r>
            <a:endParaRPr lang="en-US" sz="1750" dirty="0"/>
          </a:p>
        </p:txBody>
      </p:sp>
      <p:sp>
        <p:nvSpPr>
          <p:cNvPr id="12" name="Text 10"/>
          <p:cNvSpPr/>
          <p:nvPr/>
        </p:nvSpPr>
        <p:spPr>
          <a:xfrm>
            <a:off x="9872067" y="547235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52627"/>
                </a:solidFill>
                <a:latin typeface="Inter" pitchFamily="34" charset="0"/>
                <a:ea typeface="Inter" pitchFamily="34" charset="-122"/>
                <a:cs typeface="Inter" pitchFamily="34" charset="-120"/>
              </a:rPr>
              <a:t>Created summary cards for totals (POs, Vendors, Status)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0314" y="479584"/>
            <a:ext cx="2975729" cy="371832"/>
          </a:xfrm>
          <a:prstGeom prst="rect">
            <a:avLst/>
          </a:prstGeom>
          <a:noFill/>
          <a:ln/>
        </p:spPr>
        <p:txBody>
          <a:bodyPr wrap="none" lIns="0" tIns="0" rIns="0" bIns="0" rtlCol="0" anchor="t"/>
          <a:lstStyle/>
          <a:p>
            <a:pPr marL="0" indent="0" algn="l">
              <a:lnSpc>
                <a:spcPts val="2900"/>
              </a:lnSpc>
              <a:buNone/>
            </a:pPr>
            <a:r>
              <a:rPr lang="en-US" sz="3200" b="1" dirty="0">
                <a:solidFill>
                  <a:srgbClr val="386692"/>
                </a:solidFill>
                <a:latin typeface="ADLaM Display" panose="02010000000000000000" pitchFamily="2" charset="0"/>
                <a:ea typeface="ADLaM Display" panose="02010000000000000000" pitchFamily="2" charset="0"/>
                <a:cs typeface="ADLaM Display" panose="02010000000000000000" pitchFamily="2" charset="0"/>
              </a:rPr>
              <a:t>Dashboard</a:t>
            </a:r>
            <a:endParaRPr lang="en-US" sz="32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Image 0" descr="preencoded.png"/>
          <p:cNvPicPr>
            <a:picLocks noChangeAspect="1"/>
          </p:cNvPicPr>
          <p:nvPr/>
        </p:nvPicPr>
        <p:blipFill>
          <a:blip r:embed="rId3"/>
          <a:stretch>
            <a:fillRect/>
          </a:stretch>
        </p:blipFill>
        <p:spPr>
          <a:xfrm>
            <a:off x="1296613" y="1021437"/>
            <a:ext cx="12037174" cy="6596094"/>
          </a:xfrm>
          <a:prstGeom prst="rect">
            <a:avLst/>
          </a:prstGeom>
        </p:spPr>
      </p:pic>
      <p:sp>
        <p:nvSpPr>
          <p:cNvPr id="4" name="Text 1"/>
          <p:cNvSpPr/>
          <p:nvPr/>
        </p:nvSpPr>
        <p:spPr>
          <a:xfrm>
            <a:off x="610314" y="6644283"/>
            <a:ext cx="13409771" cy="181332"/>
          </a:xfrm>
          <a:prstGeom prst="rect">
            <a:avLst/>
          </a:prstGeom>
          <a:noFill/>
          <a:ln/>
        </p:spPr>
        <p:txBody>
          <a:bodyPr wrap="none" lIns="0" tIns="0" rIns="0" bIns="0" rtlCol="0" anchor="t"/>
          <a:lstStyle/>
          <a:p>
            <a:pPr marL="0" indent="0" algn="l">
              <a:lnSpc>
                <a:spcPts val="1400"/>
              </a:lnSpc>
              <a:buNone/>
            </a:pPr>
            <a:endParaRPr lang="en-US" sz="850" dirty="0"/>
          </a:p>
        </p:txBody>
      </p:sp>
      <p:sp>
        <p:nvSpPr>
          <p:cNvPr id="5" name="Text 2"/>
          <p:cNvSpPr/>
          <p:nvPr/>
        </p:nvSpPr>
        <p:spPr>
          <a:xfrm>
            <a:off x="610314" y="6953131"/>
            <a:ext cx="13409771" cy="181332"/>
          </a:xfrm>
          <a:prstGeom prst="rect">
            <a:avLst/>
          </a:prstGeom>
          <a:noFill/>
          <a:ln/>
        </p:spPr>
        <p:txBody>
          <a:bodyPr wrap="none" lIns="0" tIns="0" rIns="0" bIns="0" rtlCol="0" anchor="t"/>
          <a:lstStyle/>
          <a:p>
            <a:pPr marL="0" indent="0" algn="l">
              <a:lnSpc>
                <a:spcPts val="1400"/>
              </a:lnSpc>
              <a:buNone/>
            </a:pPr>
            <a:endParaRPr lang="en-US" sz="850" dirty="0"/>
          </a:p>
        </p:txBody>
      </p:sp>
      <p:sp>
        <p:nvSpPr>
          <p:cNvPr id="6" name="Text 3"/>
          <p:cNvSpPr/>
          <p:nvPr/>
        </p:nvSpPr>
        <p:spPr>
          <a:xfrm>
            <a:off x="610314" y="7261979"/>
            <a:ext cx="13409771" cy="181332"/>
          </a:xfrm>
          <a:prstGeom prst="rect">
            <a:avLst/>
          </a:prstGeom>
          <a:noFill/>
          <a:ln/>
        </p:spPr>
        <p:txBody>
          <a:bodyPr wrap="none" lIns="0" tIns="0" rIns="0" bIns="0" rtlCol="0" anchor="t"/>
          <a:lstStyle/>
          <a:p>
            <a:pPr marL="0" indent="0" algn="l">
              <a:lnSpc>
                <a:spcPts val="1400"/>
              </a:lnSpc>
              <a:buNone/>
            </a:pPr>
            <a:endParaRPr lang="en-US" sz="850" dirty="0"/>
          </a:p>
        </p:txBody>
      </p:sp>
      <p:sp>
        <p:nvSpPr>
          <p:cNvPr id="7" name="Text 4"/>
          <p:cNvSpPr/>
          <p:nvPr/>
        </p:nvSpPr>
        <p:spPr>
          <a:xfrm>
            <a:off x="610314" y="7570827"/>
            <a:ext cx="13409771" cy="181332"/>
          </a:xfrm>
          <a:prstGeom prst="rect">
            <a:avLst/>
          </a:prstGeom>
          <a:noFill/>
          <a:ln/>
        </p:spPr>
        <p:txBody>
          <a:bodyPr wrap="none" lIns="0" tIns="0" rIns="0" bIns="0" rtlCol="0" anchor="t"/>
          <a:lstStyle/>
          <a:p>
            <a:pPr marL="0" indent="0" algn="l">
              <a:lnSpc>
                <a:spcPts val="1400"/>
              </a:lnSpc>
              <a:buNone/>
            </a:pP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4627"/>
            <a:ext cx="6784896" cy="706993"/>
          </a:xfrm>
          <a:prstGeom prst="rect">
            <a:avLst/>
          </a:prstGeom>
          <a:noFill/>
          <a:ln/>
        </p:spPr>
        <p:txBody>
          <a:bodyPr wrap="none" lIns="0" tIns="0" rIns="0" bIns="0" rtlCol="0" anchor="t"/>
          <a:lstStyle/>
          <a:p>
            <a:pPr marL="0" indent="0" algn="l">
              <a:lnSpc>
                <a:spcPts val="5550"/>
              </a:lnSpc>
              <a:buNone/>
            </a:pPr>
            <a:r>
              <a:rPr lang="en-US" sz="4450" b="1" dirty="0">
                <a:solidFill>
                  <a:srgbClr val="386692"/>
                </a:solidFill>
                <a:latin typeface="Petrona Bold" pitchFamily="34" charset="0"/>
                <a:ea typeface="Petrona Bold" pitchFamily="34" charset="-122"/>
                <a:cs typeface="Petrona Bold" pitchFamily="34" charset="-120"/>
              </a:rPr>
              <a:t>How to Use the Dashboard</a:t>
            </a:r>
            <a:endParaRPr lang="en-US" sz="4450" dirty="0"/>
          </a:p>
        </p:txBody>
      </p:sp>
      <p:sp>
        <p:nvSpPr>
          <p:cNvPr id="4" name="Shape 1"/>
          <p:cNvSpPr/>
          <p:nvPr/>
        </p:nvSpPr>
        <p:spPr>
          <a:xfrm>
            <a:off x="6280190" y="1854756"/>
            <a:ext cx="161568" cy="827365"/>
          </a:xfrm>
          <a:prstGeom prst="roundRect">
            <a:avLst>
              <a:gd name="adj" fmla="val 56016"/>
            </a:avLst>
          </a:prstGeom>
          <a:solidFill>
            <a:srgbClr val="D5E6F6"/>
          </a:solidFill>
          <a:ln w="7620">
            <a:solidFill>
              <a:srgbClr val="BBCCDC"/>
            </a:solidFill>
            <a:prstDash val="solid"/>
          </a:ln>
        </p:spPr>
        <p:txBody>
          <a:bodyPr/>
          <a:lstStyle/>
          <a:p>
            <a:endParaRPr lang="en-IN"/>
          </a:p>
        </p:txBody>
      </p:sp>
      <p:sp>
        <p:nvSpPr>
          <p:cNvPr id="5" name="Text 2"/>
          <p:cNvSpPr/>
          <p:nvPr/>
        </p:nvSpPr>
        <p:spPr>
          <a:xfrm>
            <a:off x="6764893" y="1854756"/>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252627"/>
                </a:solidFill>
                <a:latin typeface="Petrona Bold" pitchFamily="34" charset="0"/>
                <a:ea typeface="Petrona Bold" pitchFamily="34" charset="-122"/>
                <a:cs typeface="Petrona Bold" pitchFamily="34" charset="-120"/>
              </a:rPr>
              <a:t>Apply Filters</a:t>
            </a:r>
            <a:endParaRPr lang="en-US" sz="2200" dirty="0"/>
          </a:p>
        </p:txBody>
      </p:sp>
      <p:sp>
        <p:nvSpPr>
          <p:cNvPr id="6" name="Text 3"/>
          <p:cNvSpPr/>
          <p:nvPr/>
        </p:nvSpPr>
        <p:spPr>
          <a:xfrm>
            <a:off x="6764893" y="2337316"/>
            <a:ext cx="7071717" cy="344805"/>
          </a:xfrm>
          <a:prstGeom prst="rect">
            <a:avLst/>
          </a:prstGeom>
          <a:noFill/>
          <a:ln/>
        </p:spPr>
        <p:txBody>
          <a:bodyPr wrap="none" lIns="0" tIns="0" rIns="0" bIns="0" rtlCol="0" anchor="t"/>
          <a:lstStyle/>
          <a:p>
            <a:pPr marL="0" indent="0" algn="l">
              <a:lnSpc>
                <a:spcPts val="2700"/>
              </a:lnSpc>
              <a:buNone/>
            </a:pPr>
            <a:r>
              <a:rPr lang="en-US" sz="1650" dirty="0">
                <a:solidFill>
                  <a:srgbClr val="252627"/>
                </a:solidFill>
                <a:latin typeface="Inter" pitchFamily="34" charset="0"/>
                <a:ea typeface="Inter" pitchFamily="34" charset="-122"/>
                <a:cs typeface="Inter" pitchFamily="34" charset="-120"/>
              </a:rPr>
              <a:t>Use slicers (Status, Month Number, Product, Vendor) to filter views</a:t>
            </a:r>
            <a:endParaRPr lang="en-US" sz="1650" dirty="0"/>
          </a:p>
        </p:txBody>
      </p:sp>
      <p:sp>
        <p:nvSpPr>
          <p:cNvPr id="7" name="Shape 4"/>
          <p:cNvSpPr/>
          <p:nvPr/>
        </p:nvSpPr>
        <p:spPr>
          <a:xfrm>
            <a:off x="6603325" y="2897505"/>
            <a:ext cx="161568" cy="1172170"/>
          </a:xfrm>
          <a:prstGeom prst="roundRect">
            <a:avLst>
              <a:gd name="adj" fmla="val 56016"/>
            </a:avLst>
          </a:prstGeom>
          <a:solidFill>
            <a:srgbClr val="D5E6F6"/>
          </a:solidFill>
          <a:ln w="7620">
            <a:solidFill>
              <a:srgbClr val="BBCCDC"/>
            </a:solidFill>
            <a:prstDash val="solid"/>
          </a:ln>
        </p:spPr>
        <p:txBody>
          <a:bodyPr/>
          <a:lstStyle/>
          <a:p>
            <a:endParaRPr lang="en-IN"/>
          </a:p>
        </p:txBody>
      </p:sp>
      <p:sp>
        <p:nvSpPr>
          <p:cNvPr id="8" name="Text 5"/>
          <p:cNvSpPr/>
          <p:nvPr/>
        </p:nvSpPr>
        <p:spPr>
          <a:xfrm>
            <a:off x="7088029" y="2897505"/>
            <a:ext cx="3295531" cy="353378"/>
          </a:xfrm>
          <a:prstGeom prst="rect">
            <a:avLst/>
          </a:prstGeom>
          <a:noFill/>
          <a:ln/>
        </p:spPr>
        <p:txBody>
          <a:bodyPr wrap="none" lIns="0" tIns="0" rIns="0" bIns="0" rtlCol="0" anchor="t"/>
          <a:lstStyle/>
          <a:p>
            <a:pPr marL="0" indent="0" algn="l">
              <a:lnSpc>
                <a:spcPts val="2750"/>
              </a:lnSpc>
              <a:buNone/>
            </a:pPr>
            <a:r>
              <a:rPr lang="en-US" sz="2200" b="1" dirty="0">
                <a:solidFill>
                  <a:srgbClr val="252627"/>
                </a:solidFill>
                <a:latin typeface="Petrona Bold" pitchFamily="34" charset="0"/>
                <a:ea typeface="Petrona Bold" pitchFamily="34" charset="-122"/>
                <a:cs typeface="Petrona Bold" pitchFamily="34" charset="-120"/>
              </a:rPr>
              <a:t>Review Summary Metrics</a:t>
            </a:r>
            <a:endParaRPr lang="en-US" sz="2200" dirty="0"/>
          </a:p>
        </p:txBody>
      </p:sp>
      <p:sp>
        <p:nvSpPr>
          <p:cNvPr id="9" name="Text 6"/>
          <p:cNvSpPr/>
          <p:nvPr/>
        </p:nvSpPr>
        <p:spPr>
          <a:xfrm>
            <a:off x="7088029" y="3380065"/>
            <a:ext cx="6748582" cy="689610"/>
          </a:xfrm>
          <a:prstGeom prst="rect">
            <a:avLst/>
          </a:prstGeom>
          <a:noFill/>
          <a:ln/>
        </p:spPr>
        <p:txBody>
          <a:bodyPr wrap="square" lIns="0" tIns="0" rIns="0" bIns="0" rtlCol="0" anchor="t"/>
          <a:lstStyle/>
          <a:p>
            <a:pPr marL="0" indent="0" algn="l">
              <a:lnSpc>
                <a:spcPts val="2700"/>
              </a:lnSpc>
              <a:buNone/>
            </a:pPr>
            <a:r>
              <a:rPr lang="en-US" sz="1650" b="1" dirty="0">
                <a:solidFill>
                  <a:srgbClr val="252627"/>
                </a:solidFill>
                <a:latin typeface="Inter" pitchFamily="34" charset="0"/>
                <a:ea typeface="Inter" pitchFamily="34" charset="-122"/>
                <a:cs typeface="Inter" pitchFamily="34" charset="-120"/>
              </a:rPr>
              <a:t>Top Panels:</a:t>
            </a:r>
            <a:r>
              <a:rPr lang="en-US" sz="1650" dirty="0">
                <a:solidFill>
                  <a:srgbClr val="252627"/>
                </a:solidFill>
                <a:latin typeface="Inter" pitchFamily="34" charset="0"/>
                <a:ea typeface="Inter" pitchFamily="34" charset="-122"/>
                <a:cs typeface="Inter" pitchFamily="34" charset="-120"/>
              </a:rPr>
              <a:t> Show totals for Pending, Received, Total PO#, Items, Vendors</a:t>
            </a:r>
            <a:endParaRPr lang="en-US" sz="1650" dirty="0"/>
          </a:p>
        </p:txBody>
      </p:sp>
      <p:sp>
        <p:nvSpPr>
          <p:cNvPr id="10" name="Shape 7"/>
          <p:cNvSpPr/>
          <p:nvPr/>
        </p:nvSpPr>
        <p:spPr>
          <a:xfrm>
            <a:off x="6926580" y="4285059"/>
            <a:ext cx="161568" cy="1172170"/>
          </a:xfrm>
          <a:prstGeom prst="roundRect">
            <a:avLst>
              <a:gd name="adj" fmla="val 56016"/>
            </a:avLst>
          </a:prstGeom>
          <a:solidFill>
            <a:srgbClr val="D5E6F6"/>
          </a:solidFill>
          <a:ln w="7620">
            <a:solidFill>
              <a:srgbClr val="BBCCDC"/>
            </a:solidFill>
            <a:prstDash val="solid"/>
          </a:ln>
        </p:spPr>
        <p:txBody>
          <a:bodyPr/>
          <a:lstStyle/>
          <a:p>
            <a:endParaRPr lang="en-IN"/>
          </a:p>
        </p:txBody>
      </p:sp>
      <p:sp>
        <p:nvSpPr>
          <p:cNvPr id="11" name="Text 8"/>
          <p:cNvSpPr/>
          <p:nvPr/>
        </p:nvSpPr>
        <p:spPr>
          <a:xfrm>
            <a:off x="7411283" y="4285059"/>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252627"/>
                </a:solidFill>
                <a:latin typeface="Petrona Bold" pitchFamily="34" charset="0"/>
                <a:ea typeface="Petrona Bold" pitchFamily="34" charset="-122"/>
                <a:cs typeface="Petrona Bold" pitchFamily="34" charset="-120"/>
              </a:rPr>
              <a:t>Analyze Distributions</a:t>
            </a:r>
            <a:endParaRPr lang="en-US" sz="2200" dirty="0"/>
          </a:p>
        </p:txBody>
      </p:sp>
      <p:sp>
        <p:nvSpPr>
          <p:cNvPr id="12" name="Text 9"/>
          <p:cNvSpPr/>
          <p:nvPr/>
        </p:nvSpPr>
        <p:spPr>
          <a:xfrm>
            <a:off x="7411283" y="4767620"/>
            <a:ext cx="6425327" cy="689610"/>
          </a:xfrm>
          <a:prstGeom prst="rect">
            <a:avLst/>
          </a:prstGeom>
          <a:noFill/>
          <a:ln/>
        </p:spPr>
        <p:txBody>
          <a:bodyPr wrap="square" lIns="0" tIns="0" rIns="0" bIns="0" rtlCol="0" anchor="t"/>
          <a:lstStyle/>
          <a:p>
            <a:pPr marL="0" indent="0" algn="l">
              <a:lnSpc>
                <a:spcPts val="2700"/>
              </a:lnSpc>
              <a:buNone/>
            </a:pPr>
            <a:r>
              <a:rPr lang="en-US" sz="1650" b="1" dirty="0">
                <a:solidFill>
                  <a:srgbClr val="252627"/>
                </a:solidFill>
                <a:latin typeface="Inter" pitchFamily="34" charset="0"/>
                <a:ea typeface="Inter" pitchFamily="34" charset="-122"/>
                <a:cs typeface="Inter" pitchFamily="34" charset="-120"/>
              </a:rPr>
              <a:t>Pie Charts:</a:t>
            </a:r>
            <a:r>
              <a:rPr lang="en-US" sz="1650" dirty="0">
                <a:solidFill>
                  <a:srgbClr val="252627"/>
                </a:solidFill>
                <a:latin typeface="Inter" pitchFamily="34" charset="0"/>
                <a:ea typeface="Inter" pitchFamily="34" charset="-122"/>
                <a:cs typeface="Inter" pitchFamily="34" charset="-120"/>
              </a:rPr>
              <a:t> Visualize purchase quantity and amount distribution</a:t>
            </a:r>
            <a:endParaRPr lang="en-US" sz="1650" dirty="0"/>
          </a:p>
        </p:txBody>
      </p:sp>
      <p:sp>
        <p:nvSpPr>
          <p:cNvPr id="13" name="Shape 10"/>
          <p:cNvSpPr/>
          <p:nvPr/>
        </p:nvSpPr>
        <p:spPr>
          <a:xfrm>
            <a:off x="7249835" y="5672614"/>
            <a:ext cx="161568" cy="1516975"/>
          </a:xfrm>
          <a:prstGeom prst="roundRect">
            <a:avLst>
              <a:gd name="adj" fmla="val 56016"/>
            </a:avLst>
          </a:prstGeom>
          <a:solidFill>
            <a:srgbClr val="D5E6F6"/>
          </a:solidFill>
          <a:ln w="7620">
            <a:solidFill>
              <a:srgbClr val="BBCCDC"/>
            </a:solidFill>
            <a:prstDash val="solid"/>
          </a:ln>
        </p:spPr>
        <p:txBody>
          <a:bodyPr/>
          <a:lstStyle/>
          <a:p>
            <a:endParaRPr lang="en-IN"/>
          </a:p>
        </p:txBody>
      </p:sp>
      <p:sp>
        <p:nvSpPr>
          <p:cNvPr id="14" name="Text 11"/>
          <p:cNvSpPr/>
          <p:nvPr/>
        </p:nvSpPr>
        <p:spPr>
          <a:xfrm>
            <a:off x="7734538" y="5672614"/>
            <a:ext cx="3276838" cy="353378"/>
          </a:xfrm>
          <a:prstGeom prst="rect">
            <a:avLst/>
          </a:prstGeom>
          <a:noFill/>
          <a:ln/>
        </p:spPr>
        <p:txBody>
          <a:bodyPr wrap="none" lIns="0" tIns="0" rIns="0" bIns="0" rtlCol="0" anchor="t"/>
          <a:lstStyle/>
          <a:p>
            <a:pPr marL="0" indent="0" algn="l">
              <a:lnSpc>
                <a:spcPts val="2750"/>
              </a:lnSpc>
              <a:buNone/>
            </a:pPr>
            <a:r>
              <a:rPr lang="en-US" sz="2200" b="1" dirty="0">
                <a:solidFill>
                  <a:srgbClr val="252627"/>
                </a:solidFill>
                <a:latin typeface="Petrona Bold" pitchFamily="34" charset="0"/>
                <a:ea typeface="Petrona Bold" pitchFamily="34" charset="-122"/>
                <a:cs typeface="Petrona Bold" pitchFamily="34" charset="-120"/>
              </a:rPr>
              <a:t>Examine Detailed Trends</a:t>
            </a:r>
            <a:endParaRPr lang="en-US" sz="2200" dirty="0"/>
          </a:p>
        </p:txBody>
      </p:sp>
      <p:sp>
        <p:nvSpPr>
          <p:cNvPr id="15" name="Text 12"/>
          <p:cNvSpPr/>
          <p:nvPr/>
        </p:nvSpPr>
        <p:spPr>
          <a:xfrm>
            <a:off x="7734538" y="6155174"/>
            <a:ext cx="6102072" cy="1034415"/>
          </a:xfrm>
          <a:prstGeom prst="rect">
            <a:avLst/>
          </a:prstGeom>
          <a:noFill/>
          <a:ln/>
        </p:spPr>
        <p:txBody>
          <a:bodyPr wrap="square" lIns="0" tIns="0" rIns="0" bIns="0" rtlCol="0" anchor="t"/>
          <a:lstStyle/>
          <a:p>
            <a:pPr marL="0" indent="0" algn="l">
              <a:lnSpc>
                <a:spcPts val="2700"/>
              </a:lnSpc>
              <a:buNone/>
            </a:pPr>
            <a:r>
              <a:rPr lang="en-US" sz="1650" b="1" dirty="0">
                <a:solidFill>
                  <a:srgbClr val="252627"/>
                </a:solidFill>
                <a:latin typeface="Inter" pitchFamily="34" charset="0"/>
                <a:ea typeface="Inter" pitchFamily="34" charset="-122"/>
                <a:cs typeface="Inter" pitchFamily="34" charset="-120"/>
              </a:rPr>
              <a:t>Bar Charts:</a:t>
            </a:r>
            <a:r>
              <a:rPr lang="en-US" sz="1650" dirty="0">
                <a:solidFill>
                  <a:srgbClr val="252627"/>
                </a:solidFill>
                <a:latin typeface="Inter" pitchFamily="34" charset="0"/>
                <a:ea typeface="Inter" pitchFamily="34" charset="-122"/>
                <a:cs typeface="Inter" pitchFamily="34" charset="-120"/>
              </a:rPr>
              <a:t> Track purchases by month and day, evaluate vendor-wise purchase performance, monitor inventory outflows and current item balances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98063"/>
            <a:ext cx="5060990" cy="632579"/>
          </a:xfrm>
          <a:prstGeom prst="rect">
            <a:avLst/>
          </a:prstGeom>
          <a:noFill/>
          <a:ln/>
        </p:spPr>
        <p:txBody>
          <a:bodyPr wrap="none" lIns="0" tIns="0" rIns="0" bIns="0" rtlCol="0" anchor="t"/>
          <a:lstStyle/>
          <a:p>
            <a:pPr marL="0" indent="0" algn="l">
              <a:lnSpc>
                <a:spcPts val="4950"/>
              </a:lnSpc>
              <a:buNone/>
            </a:pPr>
            <a:r>
              <a:rPr lang="en-US" sz="3950" b="1" dirty="0">
                <a:solidFill>
                  <a:srgbClr val="386692"/>
                </a:solidFill>
                <a:latin typeface="Petrona Bold" pitchFamily="34" charset="0"/>
                <a:ea typeface="Petrona Bold" pitchFamily="34" charset="-122"/>
                <a:cs typeface="Petrona Bold" pitchFamily="34" charset="-120"/>
              </a:rPr>
              <a:t>Key Insights</a:t>
            </a:r>
            <a:endParaRPr lang="en-US" sz="3950" dirty="0"/>
          </a:p>
        </p:txBody>
      </p:sp>
      <p:pic>
        <p:nvPicPr>
          <p:cNvPr id="3" name="Image 0" descr="preencoded.png"/>
          <p:cNvPicPr>
            <a:picLocks noChangeAspect="1"/>
          </p:cNvPicPr>
          <p:nvPr/>
        </p:nvPicPr>
        <p:blipFill>
          <a:blip r:embed="rId3"/>
          <a:stretch>
            <a:fillRect/>
          </a:stretch>
        </p:blipFill>
        <p:spPr>
          <a:xfrm>
            <a:off x="793790" y="1749862"/>
            <a:ext cx="481965" cy="481965"/>
          </a:xfrm>
          <a:prstGeom prst="rect">
            <a:avLst/>
          </a:prstGeom>
        </p:spPr>
      </p:pic>
      <p:sp>
        <p:nvSpPr>
          <p:cNvPr id="4" name="Text 1"/>
          <p:cNvSpPr/>
          <p:nvPr/>
        </p:nvSpPr>
        <p:spPr>
          <a:xfrm>
            <a:off x="1468517" y="1830586"/>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Purchase Orders</a:t>
            </a:r>
            <a:endParaRPr lang="en-US" sz="1950" dirty="0"/>
          </a:p>
        </p:txBody>
      </p:sp>
      <p:sp>
        <p:nvSpPr>
          <p:cNvPr id="5" name="Text 2"/>
          <p:cNvSpPr/>
          <p:nvPr/>
        </p:nvSpPr>
        <p:spPr>
          <a:xfrm>
            <a:off x="1468517" y="2262426"/>
            <a:ext cx="12368093" cy="308372"/>
          </a:xfrm>
          <a:prstGeom prst="rect">
            <a:avLst/>
          </a:prstGeom>
          <a:noFill/>
          <a:ln/>
        </p:spPr>
        <p:txBody>
          <a:bodyPr wrap="none" lIns="0" tIns="0" rIns="0" bIns="0" rtlCol="0" anchor="t"/>
          <a:lstStyle/>
          <a:p>
            <a:pPr marL="0" indent="0" algn="l">
              <a:lnSpc>
                <a:spcPts val="2400"/>
              </a:lnSpc>
              <a:buNone/>
            </a:pPr>
            <a:r>
              <a:rPr lang="en-US" sz="1500" dirty="0">
                <a:solidFill>
                  <a:srgbClr val="252627"/>
                </a:solidFill>
                <a:latin typeface="Inter" pitchFamily="34" charset="0"/>
                <a:ea typeface="Inter" pitchFamily="34" charset="-122"/>
                <a:cs typeface="Inter" pitchFamily="34" charset="-120"/>
              </a:rPr>
              <a:t>Total Purchase Orders: </a:t>
            </a:r>
            <a:r>
              <a:rPr lang="en-US" sz="1500" b="1" dirty="0">
                <a:solidFill>
                  <a:srgbClr val="252627"/>
                </a:solidFill>
                <a:latin typeface="Inter" pitchFamily="34" charset="0"/>
                <a:ea typeface="Inter" pitchFamily="34" charset="-122"/>
                <a:cs typeface="Inter" pitchFamily="34" charset="-120"/>
              </a:rPr>
              <a:t>5000</a:t>
            </a:r>
            <a:r>
              <a:rPr lang="en-US" sz="1500" dirty="0">
                <a:solidFill>
                  <a:srgbClr val="252627"/>
                </a:solidFill>
                <a:latin typeface="Inter" pitchFamily="34" charset="0"/>
                <a:ea typeface="Inter" pitchFamily="34" charset="-122"/>
                <a:cs typeface="Inter" pitchFamily="34" charset="-120"/>
              </a:rPr>
              <a:t>, with </a:t>
            </a:r>
            <a:r>
              <a:rPr lang="en-US" sz="1500" b="1" dirty="0">
                <a:solidFill>
                  <a:srgbClr val="252627"/>
                </a:solidFill>
                <a:latin typeface="Inter" pitchFamily="34" charset="0"/>
                <a:ea typeface="Inter" pitchFamily="34" charset="-122"/>
                <a:cs typeface="Inter" pitchFamily="34" charset="-120"/>
              </a:rPr>
              <a:t>2523 Received</a:t>
            </a:r>
            <a:r>
              <a:rPr lang="en-US" sz="1500" dirty="0">
                <a:solidFill>
                  <a:srgbClr val="252627"/>
                </a:solidFill>
                <a:latin typeface="Inter" pitchFamily="34" charset="0"/>
                <a:ea typeface="Inter" pitchFamily="34" charset="-122"/>
                <a:cs typeface="Inter" pitchFamily="34" charset="-120"/>
              </a:rPr>
              <a:t> and </a:t>
            </a:r>
            <a:r>
              <a:rPr lang="en-US" sz="1500" b="1" dirty="0">
                <a:solidFill>
                  <a:srgbClr val="252627"/>
                </a:solidFill>
                <a:latin typeface="Inter" pitchFamily="34" charset="0"/>
                <a:ea typeface="Inter" pitchFamily="34" charset="-122"/>
                <a:cs typeface="Inter" pitchFamily="34" charset="-120"/>
              </a:rPr>
              <a:t>2477 Pending</a:t>
            </a:r>
            <a:endParaRPr lang="en-US" sz="1500" dirty="0"/>
          </a:p>
        </p:txBody>
      </p:sp>
      <p:pic>
        <p:nvPicPr>
          <p:cNvPr id="6" name="Image 1" descr="preencoded.png"/>
          <p:cNvPicPr>
            <a:picLocks noChangeAspect="1"/>
          </p:cNvPicPr>
          <p:nvPr/>
        </p:nvPicPr>
        <p:blipFill>
          <a:blip r:embed="rId4"/>
          <a:stretch>
            <a:fillRect/>
          </a:stretch>
        </p:blipFill>
        <p:spPr>
          <a:xfrm>
            <a:off x="793790" y="2990017"/>
            <a:ext cx="481965" cy="481965"/>
          </a:xfrm>
          <a:prstGeom prst="rect">
            <a:avLst/>
          </a:prstGeom>
        </p:spPr>
      </p:pic>
      <p:sp>
        <p:nvSpPr>
          <p:cNvPr id="7" name="Text 3"/>
          <p:cNvSpPr/>
          <p:nvPr/>
        </p:nvSpPr>
        <p:spPr>
          <a:xfrm>
            <a:off x="1468517" y="3070741"/>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Peak Periods</a:t>
            </a:r>
            <a:endParaRPr lang="en-US" sz="1950" dirty="0"/>
          </a:p>
        </p:txBody>
      </p:sp>
      <p:sp>
        <p:nvSpPr>
          <p:cNvPr id="8" name="Text 4"/>
          <p:cNvSpPr/>
          <p:nvPr/>
        </p:nvSpPr>
        <p:spPr>
          <a:xfrm>
            <a:off x="1468517" y="3502581"/>
            <a:ext cx="12368093" cy="308372"/>
          </a:xfrm>
          <a:prstGeom prst="rect">
            <a:avLst/>
          </a:prstGeom>
          <a:noFill/>
          <a:ln/>
        </p:spPr>
        <p:txBody>
          <a:bodyPr wrap="none" lIns="0" tIns="0" rIns="0" bIns="0" rtlCol="0" anchor="t"/>
          <a:lstStyle/>
          <a:p>
            <a:pPr marL="0" indent="0" algn="l">
              <a:lnSpc>
                <a:spcPts val="2400"/>
              </a:lnSpc>
              <a:buNone/>
            </a:pPr>
            <a:r>
              <a:rPr lang="en-US" sz="1500" dirty="0">
                <a:solidFill>
                  <a:srgbClr val="252627"/>
                </a:solidFill>
                <a:latin typeface="Inter" pitchFamily="34" charset="0"/>
                <a:ea typeface="Inter" pitchFamily="34" charset="-122"/>
                <a:cs typeface="Inter" pitchFamily="34" charset="-120"/>
              </a:rPr>
              <a:t>Highest purchase volume occurred in </a:t>
            </a:r>
            <a:r>
              <a:rPr lang="en-US" sz="1500" b="1" dirty="0">
                <a:solidFill>
                  <a:srgbClr val="252627"/>
                </a:solidFill>
                <a:latin typeface="Inter" pitchFamily="34" charset="0"/>
                <a:ea typeface="Inter" pitchFamily="34" charset="-122"/>
                <a:cs typeface="Inter" pitchFamily="34" charset="-120"/>
              </a:rPr>
              <a:t>September and October</a:t>
            </a:r>
            <a:endParaRPr lang="en-US" sz="1500" dirty="0"/>
          </a:p>
        </p:txBody>
      </p:sp>
      <p:pic>
        <p:nvPicPr>
          <p:cNvPr id="9" name="Image 2" descr="preencoded.png"/>
          <p:cNvPicPr>
            <a:picLocks noChangeAspect="1"/>
          </p:cNvPicPr>
          <p:nvPr/>
        </p:nvPicPr>
        <p:blipFill>
          <a:blip r:embed="rId5"/>
          <a:stretch>
            <a:fillRect/>
          </a:stretch>
        </p:blipFill>
        <p:spPr>
          <a:xfrm>
            <a:off x="793790" y="4230172"/>
            <a:ext cx="481965" cy="481965"/>
          </a:xfrm>
          <a:prstGeom prst="rect">
            <a:avLst/>
          </a:prstGeom>
        </p:spPr>
      </p:pic>
      <p:sp>
        <p:nvSpPr>
          <p:cNvPr id="10" name="Text 5"/>
          <p:cNvSpPr/>
          <p:nvPr/>
        </p:nvSpPr>
        <p:spPr>
          <a:xfrm>
            <a:off x="1468517" y="4310896"/>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Top Vendors</a:t>
            </a:r>
            <a:endParaRPr lang="en-US" sz="1950" dirty="0"/>
          </a:p>
        </p:txBody>
      </p:sp>
      <p:sp>
        <p:nvSpPr>
          <p:cNvPr id="11" name="Text 6"/>
          <p:cNvSpPr/>
          <p:nvPr/>
        </p:nvSpPr>
        <p:spPr>
          <a:xfrm>
            <a:off x="1468517" y="4742736"/>
            <a:ext cx="12368093" cy="308372"/>
          </a:xfrm>
          <a:prstGeom prst="rect">
            <a:avLst/>
          </a:prstGeom>
          <a:noFill/>
          <a:ln/>
        </p:spPr>
        <p:txBody>
          <a:bodyPr wrap="none" lIns="0" tIns="0" rIns="0" bIns="0" rtlCol="0" anchor="t"/>
          <a:lstStyle/>
          <a:p>
            <a:pPr marL="0" indent="0" algn="l">
              <a:lnSpc>
                <a:spcPts val="2400"/>
              </a:lnSpc>
              <a:buNone/>
            </a:pPr>
            <a:r>
              <a:rPr lang="en-US" sz="1500" b="1" dirty="0">
                <a:solidFill>
                  <a:srgbClr val="252627"/>
                </a:solidFill>
                <a:latin typeface="Inter" pitchFamily="34" charset="0"/>
                <a:ea typeface="Inter" pitchFamily="34" charset="-122"/>
                <a:cs typeface="Inter" pitchFamily="34" charset="-120"/>
              </a:rPr>
              <a:t>Vendor-7 and Vendor-8</a:t>
            </a:r>
            <a:r>
              <a:rPr lang="en-US" sz="1500" dirty="0">
                <a:solidFill>
                  <a:srgbClr val="252627"/>
                </a:solidFill>
                <a:latin typeface="Inter" pitchFamily="34" charset="0"/>
                <a:ea typeface="Inter" pitchFamily="34" charset="-122"/>
                <a:cs typeface="Inter" pitchFamily="34" charset="-120"/>
              </a:rPr>
              <a:t> show the strongest procurement values</a:t>
            </a:r>
            <a:endParaRPr lang="en-US" sz="1500" dirty="0"/>
          </a:p>
        </p:txBody>
      </p:sp>
      <p:pic>
        <p:nvPicPr>
          <p:cNvPr id="12" name="Image 3" descr="preencoded.png"/>
          <p:cNvPicPr>
            <a:picLocks noChangeAspect="1"/>
          </p:cNvPicPr>
          <p:nvPr/>
        </p:nvPicPr>
        <p:blipFill>
          <a:blip r:embed="rId6"/>
          <a:stretch>
            <a:fillRect/>
          </a:stretch>
        </p:blipFill>
        <p:spPr>
          <a:xfrm>
            <a:off x="793790" y="5470327"/>
            <a:ext cx="481965" cy="481965"/>
          </a:xfrm>
          <a:prstGeom prst="rect">
            <a:avLst/>
          </a:prstGeom>
        </p:spPr>
      </p:pic>
      <p:sp>
        <p:nvSpPr>
          <p:cNvPr id="13" name="Text 7"/>
          <p:cNvSpPr/>
          <p:nvPr/>
        </p:nvSpPr>
        <p:spPr>
          <a:xfrm>
            <a:off x="1468517" y="5551051"/>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Inventory Movement</a:t>
            </a:r>
            <a:endParaRPr lang="en-US" sz="1950" dirty="0"/>
          </a:p>
        </p:txBody>
      </p:sp>
      <p:sp>
        <p:nvSpPr>
          <p:cNvPr id="14" name="Text 8"/>
          <p:cNvSpPr/>
          <p:nvPr/>
        </p:nvSpPr>
        <p:spPr>
          <a:xfrm>
            <a:off x="1468517" y="5982891"/>
            <a:ext cx="12368093" cy="308372"/>
          </a:xfrm>
          <a:prstGeom prst="rect">
            <a:avLst/>
          </a:prstGeom>
          <a:noFill/>
          <a:ln/>
        </p:spPr>
        <p:txBody>
          <a:bodyPr wrap="none" lIns="0" tIns="0" rIns="0" bIns="0" rtlCol="0" anchor="t"/>
          <a:lstStyle/>
          <a:p>
            <a:pPr marL="0" indent="0" algn="l">
              <a:lnSpc>
                <a:spcPts val="2400"/>
              </a:lnSpc>
              <a:buNone/>
            </a:pPr>
            <a:r>
              <a:rPr lang="en-US" sz="1500" b="1" dirty="0">
                <a:solidFill>
                  <a:srgbClr val="252627"/>
                </a:solidFill>
                <a:latin typeface="Inter" pitchFamily="34" charset="0"/>
                <a:ea typeface="Inter" pitchFamily="34" charset="-122"/>
                <a:cs typeface="Inter" pitchFamily="34" charset="-120"/>
              </a:rPr>
              <a:t>Item-2</a:t>
            </a:r>
            <a:r>
              <a:rPr lang="en-US" sz="1500" dirty="0">
                <a:solidFill>
                  <a:srgbClr val="252627"/>
                </a:solidFill>
                <a:latin typeface="Inter" pitchFamily="34" charset="0"/>
                <a:ea typeface="Inter" pitchFamily="34" charset="-122"/>
                <a:cs typeface="Inter" pitchFamily="34" charset="-120"/>
              </a:rPr>
              <a:t> had the </a:t>
            </a:r>
            <a:r>
              <a:rPr lang="en-US" sz="1500" b="1" dirty="0">
                <a:solidFill>
                  <a:srgbClr val="252627"/>
                </a:solidFill>
                <a:latin typeface="Inter" pitchFamily="34" charset="0"/>
                <a:ea typeface="Inter" pitchFamily="34" charset="-122"/>
                <a:cs typeface="Inter" pitchFamily="34" charset="-120"/>
              </a:rPr>
              <a:t>highest inventory outflow</a:t>
            </a:r>
            <a:r>
              <a:rPr lang="en-US" sz="1500" dirty="0">
                <a:solidFill>
                  <a:srgbClr val="252627"/>
                </a:solidFill>
                <a:latin typeface="Inter" pitchFamily="34" charset="0"/>
                <a:ea typeface="Inter" pitchFamily="34" charset="-122"/>
                <a:cs typeface="Inter" pitchFamily="34" charset="-120"/>
              </a:rPr>
              <a:t>, while </a:t>
            </a:r>
            <a:r>
              <a:rPr lang="en-US" sz="1500" b="1" dirty="0">
                <a:solidFill>
                  <a:srgbClr val="252627"/>
                </a:solidFill>
                <a:latin typeface="Inter" pitchFamily="34" charset="0"/>
                <a:ea typeface="Inter" pitchFamily="34" charset="-122"/>
                <a:cs typeface="Inter" pitchFamily="34" charset="-120"/>
              </a:rPr>
              <a:t>Item-1</a:t>
            </a:r>
            <a:r>
              <a:rPr lang="en-US" sz="1500" dirty="0">
                <a:solidFill>
                  <a:srgbClr val="252627"/>
                </a:solidFill>
                <a:latin typeface="Inter" pitchFamily="34" charset="0"/>
                <a:ea typeface="Inter" pitchFamily="34" charset="-122"/>
                <a:cs typeface="Inter" pitchFamily="34" charset="-120"/>
              </a:rPr>
              <a:t> retained higher balances</a:t>
            </a:r>
            <a:endParaRPr lang="en-US" sz="1500" dirty="0"/>
          </a:p>
        </p:txBody>
      </p:sp>
      <p:pic>
        <p:nvPicPr>
          <p:cNvPr id="15" name="Image 4" descr="preencoded.png"/>
          <p:cNvPicPr>
            <a:picLocks noChangeAspect="1"/>
          </p:cNvPicPr>
          <p:nvPr/>
        </p:nvPicPr>
        <p:blipFill>
          <a:blip r:embed="rId7"/>
          <a:stretch>
            <a:fillRect/>
          </a:stretch>
        </p:blipFill>
        <p:spPr>
          <a:xfrm>
            <a:off x="793790" y="6710482"/>
            <a:ext cx="481965" cy="481965"/>
          </a:xfrm>
          <a:prstGeom prst="rect">
            <a:avLst/>
          </a:prstGeom>
        </p:spPr>
      </p:pic>
      <p:sp>
        <p:nvSpPr>
          <p:cNvPr id="16" name="Text 9"/>
          <p:cNvSpPr/>
          <p:nvPr/>
        </p:nvSpPr>
        <p:spPr>
          <a:xfrm>
            <a:off x="1468517" y="6791206"/>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Peak Days</a:t>
            </a:r>
            <a:endParaRPr lang="en-US" sz="1950" dirty="0"/>
          </a:p>
        </p:txBody>
      </p:sp>
      <p:sp>
        <p:nvSpPr>
          <p:cNvPr id="17" name="Text 10"/>
          <p:cNvSpPr/>
          <p:nvPr/>
        </p:nvSpPr>
        <p:spPr>
          <a:xfrm>
            <a:off x="1468517" y="7223046"/>
            <a:ext cx="12368093" cy="308372"/>
          </a:xfrm>
          <a:prstGeom prst="rect">
            <a:avLst/>
          </a:prstGeom>
          <a:noFill/>
          <a:ln/>
        </p:spPr>
        <p:txBody>
          <a:bodyPr wrap="none" lIns="0" tIns="0" rIns="0" bIns="0" rtlCol="0" anchor="t"/>
          <a:lstStyle/>
          <a:p>
            <a:pPr marL="0" indent="0" algn="l">
              <a:lnSpc>
                <a:spcPts val="2400"/>
              </a:lnSpc>
              <a:buNone/>
            </a:pPr>
            <a:r>
              <a:rPr lang="en-US" sz="1500" dirty="0">
                <a:solidFill>
                  <a:srgbClr val="252627"/>
                </a:solidFill>
                <a:latin typeface="Inter" pitchFamily="34" charset="0"/>
                <a:ea typeface="Inter" pitchFamily="34" charset="-122"/>
                <a:cs typeface="Inter" pitchFamily="34" charset="-120"/>
              </a:rPr>
              <a:t>Specific dates like </a:t>
            </a:r>
            <a:r>
              <a:rPr lang="en-US" sz="1500" b="1" dirty="0">
                <a:solidFill>
                  <a:srgbClr val="252627"/>
                </a:solidFill>
                <a:latin typeface="Inter" pitchFamily="34" charset="0"/>
                <a:ea typeface="Inter" pitchFamily="34" charset="-122"/>
                <a:cs typeface="Inter" pitchFamily="34" charset="-120"/>
              </a:rPr>
              <a:t>Day 2, 5, and 7</a:t>
            </a:r>
            <a:r>
              <a:rPr lang="en-US" sz="1500" dirty="0">
                <a:solidFill>
                  <a:srgbClr val="252627"/>
                </a:solidFill>
                <a:latin typeface="Inter" pitchFamily="34" charset="0"/>
                <a:ea typeface="Inter" pitchFamily="34" charset="-122"/>
                <a:cs typeface="Inter" pitchFamily="34" charset="-120"/>
              </a:rPr>
              <a:t> had peak purchase amounts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1647" y="621983"/>
            <a:ext cx="13047107" cy="1261586"/>
          </a:xfrm>
          <a:prstGeom prst="rect">
            <a:avLst/>
          </a:prstGeom>
          <a:noFill/>
          <a:ln/>
        </p:spPr>
        <p:txBody>
          <a:bodyPr wrap="square" lIns="0" tIns="0" rIns="0" bIns="0" rtlCol="0" anchor="t"/>
          <a:lstStyle/>
          <a:p>
            <a:pPr marL="0" indent="0" algn="l">
              <a:lnSpc>
                <a:spcPts val="4950"/>
              </a:lnSpc>
              <a:buNone/>
            </a:pPr>
            <a:r>
              <a:rPr lang="en-US" sz="3950" b="1" dirty="0">
                <a:solidFill>
                  <a:srgbClr val="386692"/>
                </a:solidFill>
                <a:latin typeface="Petrona Bold" pitchFamily="34" charset="0"/>
                <a:ea typeface="Petrona Bold" pitchFamily="34" charset="-122"/>
                <a:cs typeface="Petrona Bold" pitchFamily="34" charset="-120"/>
              </a:rPr>
              <a:t>Strategic Recommendations for Supply Chain Optimization</a:t>
            </a:r>
            <a:endParaRPr lang="en-US" sz="3950" dirty="0"/>
          </a:p>
        </p:txBody>
      </p:sp>
      <p:pic>
        <p:nvPicPr>
          <p:cNvPr id="3" name="Image 0" descr="preencoded.png"/>
          <p:cNvPicPr>
            <a:picLocks noChangeAspect="1"/>
          </p:cNvPicPr>
          <p:nvPr/>
        </p:nvPicPr>
        <p:blipFill>
          <a:blip r:embed="rId3"/>
          <a:stretch>
            <a:fillRect/>
          </a:stretch>
        </p:blipFill>
        <p:spPr>
          <a:xfrm>
            <a:off x="2976920" y="2268022"/>
            <a:ext cx="2152769" cy="1122759"/>
          </a:xfrm>
          <a:prstGeom prst="rect">
            <a:avLst/>
          </a:prstGeom>
        </p:spPr>
      </p:pic>
      <p:pic>
        <p:nvPicPr>
          <p:cNvPr id="4" name="Image 1" descr="preencoded.png"/>
          <p:cNvPicPr>
            <a:picLocks noChangeAspect="1"/>
          </p:cNvPicPr>
          <p:nvPr/>
        </p:nvPicPr>
        <p:blipFill>
          <a:blip r:embed="rId4"/>
          <a:stretch>
            <a:fillRect/>
          </a:stretch>
        </p:blipFill>
        <p:spPr>
          <a:xfrm>
            <a:off x="3918109" y="2799993"/>
            <a:ext cx="270272" cy="337899"/>
          </a:xfrm>
          <a:prstGeom prst="rect">
            <a:avLst/>
          </a:prstGeom>
        </p:spPr>
      </p:pic>
      <p:sp>
        <p:nvSpPr>
          <p:cNvPr id="5" name="Text 1"/>
          <p:cNvSpPr/>
          <p:nvPr/>
        </p:nvSpPr>
        <p:spPr>
          <a:xfrm>
            <a:off x="5321856" y="2460188"/>
            <a:ext cx="3982522" cy="315516"/>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Vendor Performance Optimization</a:t>
            </a:r>
            <a:endParaRPr lang="en-US" sz="1950" dirty="0"/>
          </a:p>
        </p:txBody>
      </p:sp>
      <p:sp>
        <p:nvSpPr>
          <p:cNvPr id="6" name="Text 2"/>
          <p:cNvSpPr/>
          <p:nvPr/>
        </p:nvSpPr>
        <p:spPr>
          <a:xfrm>
            <a:off x="5321856" y="2890957"/>
            <a:ext cx="3982522" cy="307658"/>
          </a:xfrm>
          <a:prstGeom prst="rect">
            <a:avLst/>
          </a:prstGeom>
          <a:noFill/>
          <a:ln/>
        </p:spPr>
        <p:txBody>
          <a:bodyPr wrap="none" lIns="0" tIns="0" rIns="0" bIns="0" rtlCol="0" anchor="t"/>
          <a:lstStyle/>
          <a:p>
            <a:pPr marL="0" indent="0" algn="l">
              <a:lnSpc>
                <a:spcPts val="2400"/>
              </a:lnSpc>
              <a:buNone/>
            </a:pPr>
            <a:r>
              <a:rPr lang="en-US" sz="1500" dirty="0">
                <a:solidFill>
                  <a:srgbClr val="252627"/>
                </a:solidFill>
                <a:latin typeface="Inter" pitchFamily="34" charset="0"/>
                <a:ea typeface="Inter" pitchFamily="34" charset="-122"/>
                <a:cs typeface="Inter" pitchFamily="34" charset="-120"/>
              </a:rPr>
              <a:t>Focus on top performers</a:t>
            </a:r>
            <a:endParaRPr lang="en-US" sz="1500" dirty="0"/>
          </a:p>
        </p:txBody>
      </p:sp>
      <p:sp>
        <p:nvSpPr>
          <p:cNvPr id="7" name="Shape 3"/>
          <p:cNvSpPr/>
          <p:nvPr/>
        </p:nvSpPr>
        <p:spPr>
          <a:xfrm>
            <a:off x="5177671" y="3405188"/>
            <a:ext cx="8613100" cy="11430"/>
          </a:xfrm>
          <a:prstGeom prst="roundRect">
            <a:avLst>
              <a:gd name="adj" fmla="val 706502"/>
            </a:avLst>
          </a:prstGeom>
          <a:solidFill>
            <a:srgbClr val="BBCCDC"/>
          </a:solidFill>
          <a:ln/>
        </p:spPr>
        <p:txBody>
          <a:bodyPr/>
          <a:lstStyle/>
          <a:p>
            <a:endParaRPr lang="en-IN"/>
          </a:p>
        </p:txBody>
      </p:sp>
      <p:pic>
        <p:nvPicPr>
          <p:cNvPr id="8" name="Image 2" descr="preencoded.png"/>
          <p:cNvPicPr>
            <a:picLocks noChangeAspect="1"/>
          </p:cNvPicPr>
          <p:nvPr/>
        </p:nvPicPr>
        <p:blipFill>
          <a:blip r:embed="rId5"/>
          <a:stretch>
            <a:fillRect/>
          </a:stretch>
        </p:blipFill>
        <p:spPr>
          <a:xfrm>
            <a:off x="1900595" y="3438763"/>
            <a:ext cx="4305538" cy="1122759"/>
          </a:xfrm>
          <a:prstGeom prst="rect">
            <a:avLst/>
          </a:prstGeom>
        </p:spPr>
      </p:pic>
      <p:pic>
        <p:nvPicPr>
          <p:cNvPr id="9" name="Image 3" descr="preencoded.png"/>
          <p:cNvPicPr>
            <a:picLocks noChangeAspect="1"/>
          </p:cNvPicPr>
          <p:nvPr/>
        </p:nvPicPr>
        <p:blipFill>
          <a:blip r:embed="rId6"/>
          <a:stretch>
            <a:fillRect/>
          </a:stretch>
        </p:blipFill>
        <p:spPr>
          <a:xfrm>
            <a:off x="3918228" y="3831193"/>
            <a:ext cx="270272" cy="337899"/>
          </a:xfrm>
          <a:prstGeom prst="rect">
            <a:avLst/>
          </a:prstGeom>
        </p:spPr>
      </p:pic>
      <p:sp>
        <p:nvSpPr>
          <p:cNvPr id="10" name="Text 4"/>
          <p:cNvSpPr/>
          <p:nvPr/>
        </p:nvSpPr>
        <p:spPr>
          <a:xfrm>
            <a:off x="6398300" y="3630930"/>
            <a:ext cx="2523530" cy="315516"/>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Inventory Planning</a:t>
            </a:r>
            <a:endParaRPr lang="en-US" sz="1950" dirty="0"/>
          </a:p>
        </p:txBody>
      </p:sp>
      <p:sp>
        <p:nvSpPr>
          <p:cNvPr id="11" name="Text 5"/>
          <p:cNvSpPr/>
          <p:nvPr/>
        </p:nvSpPr>
        <p:spPr>
          <a:xfrm>
            <a:off x="6398300" y="4061698"/>
            <a:ext cx="2824401" cy="307658"/>
          </a:xfrm>
          <a:prstGeom prst="rect">
            <a:avLst/>
          </a:prstGeom>
          <a:noFill/>
          <a:ln/>
        </p:spPr>
        <p:txBody>
          <a:bodyPr wrap="none" lIns="0" tIns="0" rIns="0" bIns="0" rtlCol="0" anchor="t"/>
          <a:lstStyle/>
          <a:p>
            <a:pPr marL="0" indent="0" algn="l">
              <a:lnSpc>
                <a:spcPts val="2400"/>
              </a:lnSpc>
              <a:buNone/>
            </a:pPr>
            <a:r>
              <a:rPr lang="en-US" sz="1500" dirty="0">
                <a:solidFill>
                  <a:srgbClr val="252627"/>
                </a:solidFill>
                <a:latin typeface="Inter" pitchFamily="34" charset="0"/>
                <a:ea typeface="Inter" pitchFamily="34" charset="-122"/>
                <a:cs typeface="Inter" pitchFamily="34" charset="-120"/>
              </a:rPr>
              <a:t>Align with high-volume periods</a:t>
            </a:r>
            <a:endParaRPr lang="en-US" sz="1500" dirty="0"/>
          </a:p>
        </p:txBody>
      </p:sp>
      <p:sp>
        <p:nvSpPr>
          <p:cNvPr id="12" name="Shape 6"/>
          <p:cNvSpPr/>
          <p:nvPr/>
        </p:nvSpPr>
        <p:spPr>
          <a:xfrm>
            <a:off x="6254115" y="4575929"/>
            <a:ext cx="7536656" cy="11430"/>
          </a:xfrm>
          <a:prstGeom prst="roundRect">
            <a:avLst>
              <a:gd name="adj" fmla="val 706502"/>
            </a:avLst>
          </a:prstGeom>
          <a:solidFill>
            <a:srgbClr val="BBCCDC"/>
          </a:solidFill>
          <a:ln/>
        </p:spPr>
        <p:txBody>
          <a:bodyPr/>
          <a:lstStyle/>
          <a:p>
            <a:endParaRPr lang="en-IN"/>
          </a:p>
        </p:txBody>
      </p:sp>
      <p:pic>
        <p:nvPicPr>
          <p:cNvPr id="13" name="Image 4" descr="preencoded.png"/>
          <p:cNvPicPr>
            <a:picLocks noChangeAspect="1"/>
          </p:cNvPicPr>
          <p:nvPr/>
        </p:nvPicPr>
        <p:blipFill>
          <a:blip r:embed="rId7"/>
          <a:stretch>
            <a:fillRect/>
          </a:stretch>
        </p:blipFill>
        <p:spPr>
          <a:xfrm>
            <a:off x="824151" y="4609505"/>
            <a:ext cx="6458307" cy="1122759"/>
          </a:xfrm>
          <a:prstGeom prst="rect">
            <a:avLst/>
          </a:prstGeom>
        </p:spPr>
      </p:pic>
      <p:pic>
        <p:nvPicPr>
          <p:cNvPr id="14" name="Image 5" descr="preencoded.png"/>
          <p:cNvPicPr>
            <a:picLocks noChangeAspect="1"/>
          </p:cNvPicPr>
          <p:nvPr/>
        </p:nvPicPr>
        <p:blipFill>
          <a:blip r:embed="rId8"/>
          <a:stretch>
            <a:fillRect/>
          </a:stretch>
        </p:blipFill>
        <p:spPr>
          <a:xfrm>
            <a:off x="3918109" y="5001935"/>
            <a:ext cx="270272" cy="337899"/>
          </a:xfrm>
          <a:prstGeom prst="rect">
            <a:avLst/>
          </a:prstGeom>
        </p:spPr>
      </p:pic>
      <p:sp>
        <p:nvSpPr>
          <p:cNvPr id="15" name="Text 7"/>
          <p:cNvSpPr/>
          <p:nvPr/>
        </p:nvSpPr>
        <p:spPr>
          <a:xfrm>
            <a:off x="7474625" y="4801672"/>
            <a:ext cx="2535317" cy="315516"/>
          </a:xfrm>
          <a:prstGeom prst="rect">
            <a:avLst/>
          </a:prstGeom>
          <a:noFill/>
          <a:ln/>
        </p:spPr>
        <p:txBody>
          <a:bodyPr wrap="none" lIns="0" tIns="0" rIns="0" bIns="0" rtlCol="0" anchor="t"/>
          <a:lstStyle/>
          <a:p>
            <a:pPr marL="0" indent="0" algn="l">
              <a:lnSpc>
                <a:spcPts val="2450"/>
              </a:lnSpc>
              <a:buNone/>
            </a:pPr>
            <a:r>
              <a:rPr lang="en-US" sz="1950" b="1" dirty="0">
                <a:solidFill>
                  <a:srgbClr val="252627"/>
                </a:solidFill>
                <a:latin typeface="Petrona Bold" pitchFamily="34" charset="0"/>
                <a:ea typeface="Petrona Bold" pitchFamily="34" charset="-122"/>
                <a:cs typeface="Petrona Bold" pitchFamily="34" charset="-120"/>
              </a:rPr>
              <a:t>Efficiency in PO Cycle</a:t>
            </a:r>
            <a:endParaRPr lang="en-US" sz="1950" dirty="0"/>
          </a:p>
        </p:txBody>
      </p:sp>
      <p:sp>
        <p:nvSpPr>
          <p:cNvPr id="16" name="Text 8"/>
          <p:cNvSpPr/>
          <p:nvPr/>
        </p:nvSpPr>
        <p:spPr>
          <a:xfrm>
            <a:off x="7474625" y="5232440"/>
            <a:ext cx="2535317" cy="307658"/>
          </a:xfrm>
          <a:prstGeom prst="rect">
            <a:avLst/>
          </a:prstGeom>
          <a:noFill/>
          <a:ln/>
        </p:spPr>
        <p:txBody>
          <a:bodyPr wrap="none" lIns="0" tIns="0" rIns="0" bIns="0" rtlCol="0" anchor="t"/>
          <a:lstStyle/>
          <a:p>
            <a:pPr marL="0" indent="0" algn="l">
              <a:lnSpc>
                <a:spcPts val="2400"/>
              </a:lnSpc>
              <a:buNone/>
            </a:pPr>
            <a:r>
              <a:rPr lang="en-US" sz="1500" dirty="0">
                <a:solidFill>
                  <a:srgbClr val="252627"/>
                </a:solidFill>
                <a:latin typeface="Inter" pitchFamily="34" charset="0"/>
                <a:ea typeface="Inter" pitchFamily="34" charset="-122"/>
                <a:cs typeface="Inter" pitchFamily="34" charset="-120"/>
              </a:rPr>
              <a:t>Address pending orders</a:t>
            </a:r>
            <a:endParaRPr lang="en-US" sz="1500" dirty="0"/>
          </a:p>
        </p:txBody>
      </p:sp>
      <p:sp>
        <p:nvSpPr>
          <p:cNvPr id="17" name="Text 9"/>
          <p:cNvSpPr/>
          <p:nvPr/>
        </p:nvSpPr>
        <p:spPr>
          <a:xfrm>
            <a:off x="791647" y="5948482"/>
            <a:ext cx="13047107" cy="615315"/>
          </a:xfrm>
          <a:prstGeom prst="rect">
            <a:avLst/>
          </a:prstGeom>
          <a:noFill/>
          <a:ln/>
        </p:spPr>
        <p:txBody>
          <a:bodyPr wrap="square" lIns="0" tIns="0" rIns="0" bIns="0" rtlCol="0" anchor="t"/>
          <a:lstStyle/>
          <a:p>
            <a:pPr marL="0" indent="0" algn="l">
              <a:lnSpc>
                <a:spcPts val="2400"/>
              </a:lnSpc>
              <a:buNone/>
            </a:pPr>
            <a:r>
              <a:rPr lang="en-US" sz="1500" b="1" dirty="0">
                <a:solidFill>
                  <a:srgbClr val="252627"/>
                </a:solidFill>
                <a:latin typeface="Inter" pitchFamily="34" charset="0"/>
                <a:ea typeface="Inter" pitchFamily="34" charset="-122"/>
                <a:cs typeface="Inter" pitchFamily="34" charset="-120"/>
              </a:rPr>
              <a:t>Vendor Performance Optimization:</a:t>
            </a:r>
            <a:r>
              <a:rPr lang="en-US" sz="1500" dirty="0">
                <a:solidFill>
                  <a:srgbClr val="252627"/>
                </a:solidFill>
                <a:latin typeface="Inter" pitchFamily="34" charset="0"/>
                <a:ea typeface="Inter" pitchFamily="34" charset="-122"/>
                <a:cs typeface="Inter" pitchFamily="34" charset="-120"/>
              </a:rPr>
              <a:t> Focus future negotiations with top-performing vendors (e.g., Vendor-7, Vendor-8). Reassess engagement with low-contributing vendors.</a:t>
            </a:r>
            <a:endParaRPr lang="en-US" sz="1500" dirty="0"/>
          </a:p>
        </p:txBody>
      </p:sp>
      <p:sp>
        <p:nvSpPr>
          <p:cNvPr id="18" name="Text 10"/>
          <p:cNvSpPr/>
          <p:nvPr/>
        </p:nvSpPr>
        <p:spPr>
          <a:xfrm>
            <a:off x="791647" y="6780014"/>
            <a:ext cx="13047107" cy="307658"/>
          </a:xfrm>
          <a:prstGeom prst="rect">
            <a:avLst/>
          </a:prstGeom>
          <a:noFill/>
          <a:ln/>
        </p:spPr>
        <p:txBody>
          <a:bodyPr wrap="none" lIns="0" tIns="0" rIns="0" bIns="0" rtlCol="0" anchor="t"/>
          <a:lstStyle/>
          <a:p>
            <a:pPr marL="0" indent="0" algn="l">
              <a:lnSpc>
                <a:spcPts val="2400"/>
              </a:lnSpc>
              <a:buNone/>
            </a:pPr>
            <a:r>
              <a:rPr lang="en-US" sz="1500" b="1" dirty="0">
                <a:solidFill>
                  <a:srgbClr val="252627"/>
                </a:solidFill>
                <a:latin typeface="Inter" pitchFamily="34" charset="0"/>
                <a:ea typeface="Inter" pitchFamily="34" charset="-122"/>
                <a:cs typeface="Inter" pitchFamily="34" charset="-120"/>
              </a:rPr>
              <a:t>Inventory Planning:</a:t>
            </a:r>
            <a:r>
              <a:rPr lang="en-US" sz="1500" dirty="0">
                <a:solidFill>
                  <a:srgbClr val="252627"/>
                </a:solidFill>
                <a:latin typeface="Inter" pitchFamily="34" charset="0"/>
                <a:ea typeface="Inter" pitchFamily="34" charset="-122"/>
                <a:cs typeface="Inter" pitchFamily="34" charset="-120"/>
              </a:rPr>
              <a:t> Align purchasing schedules with high-volume months. Monitor items with low balance for restocking alerts.</a:t>
            </a:r>
            <a:endParaRPr lang="en-US" sz="1500" dirty="0"/>
          </a:p>
        </p:txBody>
      </p:sp>
      <p:sp>
        <p:nvSpPr>
          <p:cNvPr id="19" name="Text 11"/>
          <p:cNvSpPr/>
          <p:nvPr/>
        </p:nvSpPr>
        <p:spPr>
          <a:xfrm>
            <a:off x="791647" y="7303889"/>
            <a:ext cx="13047107" cy="307658"/>
          </a:xfrm>
          <a:prstGeom prst="rect">
            <a:avLst/>
          </a:prstGeom>
          <a:noFill/>
          <a:ln/>
        </p:spPr>
        <p:txBody>
          <a:bodyPr wrap="none" lIns="0" tIns="0" rIns="0" bIns="0" rtlCol="0" anchor="t"/>
          <a:lstStyle/>
          <a:p>
            <a:pPr marL="0" indent="0" algn="l">
              <a:lnSpc>
                <a:spcPts val="2400"/>
              </a:lnSpc>
              <a:buNone/>
            </a:pPr>
            <a:r>
              <a:rPr lang="en-US" sz="1500" b="1" dirty="0">
                <a:solidFill>
                  <a:srgbClr val="252627"/>
                </a:solidFill>
                <a:latin typeface="Inter" pitchFamily="34" charset="0"/>
                <a:ea typeface="Inter" pitchFamily="34" charset="-122"/>
                <a:cs typeface="Inter" pitchFamily="34" charset="-120"/>
              </a:rPr>
              <a:t>Efficiency in PO Cycle:</a:t>
            </a:r>
            <a:r>
              <a:rPr lang="en-US" sz="1500" dirty="0">
                <a:solidFill>
                  <a:srgbClr val="252627"/>
                </a:solidFill>
                <a:latin typeface="Inter" pitchFamily="34" charset="0"/>
                <a:ea typeface="Inter" pitchFamily="34" charset="-122"/>
                <a:cs typeface="Inter" pitchFamily="34" charset="-120"/>
              </a:rPr>
              <a:t> Address pending POs with Vendor-1 and Vendor-3 to improve fulfillment timelines.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2241" y="754856"/>
            <a:ext cx="5867281" cy="733425"/>
          </a:xfrm>
          <a:prstGeom prst="rect">
            <a:avLst/>
          </a:prstGeom>
          <a:noFill/>
          <a:ln/>
        </p:spPr>
        <p:txBody>
          <a:bodyPr wrap="none" lIns="0" tIns="0" rIns="0" bIns="0" rtlCol="0" anchor="t"/>
          <a:lstStyle/>
          <a:p>
            <a:pPr marL="0" indent="0" algn="l">
              <a:lnSpc>
                <a:spcPts val="5750"/>
              </a:lnSpc>
              <a:buNone/>
            </a:pPr>
            <a:r>
              <a:rPr lang="en-US" sz="4600" b="1" dirty="0">
                <a:solidFill>
                  <a:srgbClr val="386692"/>
                </a:solidFill>
                <a:latin typeface="Petrona Bold" pitchFamily="34" charset="0"/>
                <a:ea typeface="Petrona Bold" pitchFamily="34" charset="-122"/>
                <a:cs typeface="Petrona Bold" pitchFamily="34" charset="-120"/>
              </a:rPr>
              <a:t>Conclusion</a:t>
            </a:r>
            <a:endParaRPr lang="en-US" sz="4600" dirty="0"/>
          </a:p>
        </p:txBody>
      </p:sp>
      <p:sp>
        <p:nvSpPr>
          <p:cNvPr id="3" name="Text 1"/>
          <p:cNvSpPr/>
          <p:nvPr/>
        </p:nvSpPr>
        <p:spPr>
          <a:xfrm>
            <a:off x="1759863" y="2565559"/>
            <a:ext cx="2933581" cy="366713"/>
          </a:xfrm>
          <a:prstGeom prst="rect">
            <a:avLst/>
          </a:prstGeom>
          <a:noFill/>
          <a:ln/>
        </p:spPr>
        <p:txBody>
          <a:bodyPr wrap="none" lIns="0" tIns="0" rIns="0" bIns="0" rtlCol="0" anchor="t"/>
          <a:lstStyle/>
          <a:p>
            <a:pPr marL="0" indent="0" algn="r">
              <a:lnSpc>
                <a:spcPts val="2850"/>
              </a:lnSpc>
              <a:buNone/>
            </a:pPr>
            <a:r>
              <a:rPr lang="en-US" sz="2300" b="1" dirty="0">
                <a:solidFill>
                  <a:srgbClr val="252627"/>
                </a:solidFill>
                <a:latin typeface="Petrona Bold" pitchFamily="34" charset="0"/>
                <a:ea typeface="Petrona Bold" pitchFamily="34" charset="-122"/>
                <a:cs typeface="Petrona Bold" pitchFamily="34" charset="-120"/>
              </a:rPr>
              <a:t>Transparency</a:t>
            </a:r>
            <a:endParaRPr lang="en-US" sz="2300" dirty="0"/>
          </a:p>
        </p:txBody>
      </p:sp>
      <p:sp>
        <p:nvSpPr>
          <p:cNvPr id="4" name="Text 2"/>
          <p:cNvSpPr/>
          <p:nvPr/>
        </p:nvSpPr>
        <p:spPr>
          <a:xfrm>
            <a:off x="782241" y="3066336"/>
            <a:ext cx="3911203" cy="357545"/>
          </a:xfrm>
          <a:prstGeom prst="rect">
            <a:avLst/>
          </a:prstGeom>
          <a:noFill/>
          <a:ln/>
        </p:spPr>
        <p:txBody>
          <a:bodyPr wrap="none" lIns="0" tIns="0" rIns="0" bIns="0" rtlCol="0" anchor="t"/>
          <a:lstStyle/>
          <a:p>
            <a:pPr marL="0" indent="0" algn="r">
              <a:lnSpc>
                <a:spcPts val="2800"/>
              </a:lnSpc>
              <a:buNone/>
            </a:pPr>
            <a:r>
              <a:rPr lang="en-US" sz="1750" dirty="0">
                <a:solidFill>
                  <a:srgbClr val="252627"/>
                </a:solidFill>
                <a:latin typeface="Inter" pitchFamily="34" charset="0"/>
                <a:ea typeface="Inter" pitchFamily="34" charset="-122"/>
                <a:cs typeface="Inter" pitchFamily="34" charset="-120"/>
              </a:rPr>
              <a:t>Unified view of procurement</a:t>
            </a:r>
            <a:endParaRPr lang="en-US" sz="1750" dirty="0"/>
          </a:p>
        </p:txBody>
      </p:sp>
      <p:pic>
        <p:nvPicPr>
          <p:cNvPr id="5" name="Image 0" descr="preencoded.png"/>
          <p:cNvPicPr>
            <a:picLocks noChangeAspect="1"/>
          </p:cNvPicPr>
          <p:nvPr/>
        </p:nvPicPr>
        <p:blipFill>
          <a:blip r:embed="rId3"/>
          <a:stretch>
            <a:fillRect/>
          </a:stretch>
        </p:blipFill>
        <p:spPr>
          <a:xfrm>
            <a:off x="5028605" y="1935242"/>
            <a:ext cx="4573072" cy="4573072"/>
          </a:xfrm>
          <a:prstGeom prst="rect">
            <a:avLst/>
          </a:prstGeom>
        </p:spPr>
      </p:pic>
      <p:pic>
        <p:nvPicPr>
          <p:cNvPr id="6" name="Image 1" descr="preencoded.png"/>
          <p:cNvPicPr>
            <a:picLocks noChangeAspect="1"/>
          </p:cNvPicPr>
          <p:nvPr/>
        </p:nvPicPr>
        <p:blipFill>
          <a:blip r:embed="rId4"/>
          <a:stretch>
            <a:fillRect/>
          </a:stretch>
        </p:blipFill>
        <p:spPr>
          <a:xfrm>
            <a:off x="6227505" y="2703135"/>
            <a:ext cx="334328" cy="418028"/>
          </a:xfrm>
          <a:prstGeom prst="rect">
            <a:avLst/>
          </a:prstGeom>
        </p:spPr>
      </p:pic>
      <p:sp>
        <p:nvSpPr>
          <p:cNvPr id="7" name="Text 3"/>
          <p:cNvSpPr/>
          <p:nvPr/>
        </p:nvSpPr>
        <p:spPr>
          <a:xfrm>
            <a:off x="9936837" y="2565559"/>
            <a:ext cx="2933581" cy="366713"/>
          </a:xfrm>
          <a:prstGeom prst="rect">
            <a:avLst/>
          </a:prstGeom>
          <a:noFill/>
          <a:ln/>
        </p:spPr>
        <p:txBody>
          <a:bodyPr wrap="none" lIns="0" tIns="0" rIns="0" bIns="0" rtlCol="0" anchor="t"/>
          <a:lstStyle/>
          <a:p>
            <a:pPr marL="0" indent="0" algn="l">
              <a:lnSpc>
                <a:spcPts val="2850"/>
              </a:lnSpc>
              <a:buNone/>
            </a:pPr>
            <a:r>
              <a:rPr lang="en-US" sz="2300" b="1" dirty="0">
                <a:solidFill>
                  <a:srgbClr val="252627"/>
                </a:solidFill>
                <a:latin typeface="Petrona Bold" pitchFamily="34" charset="0"/>
                <a:ea typeface="Petrona Bold" pitchFamily="34" charset="-122"/>
                <a:cs typeface="Petrona Bold" pitchFamily="34" charset="-120"/>
              </a:rPr>
              <a:t>Insights</a:t>
            </a:r>
            <a:endParaRPr lang="en-US" sz="2300" dirty="0"/>
          </a:p>
        </p:txBody>
      </p:sp>
      <p:sp>
        <p:nvSpPr>
          <p:cNvPr id="8" name="Text 4"/>
          <p:cNvSpPr/>
          <p:nvPr/>
        </p:nvSpPr>
        <p:spPr>
          <a:xfrm>
            <a:off x="9936837" y="3066336"/>
            <a:ext cx="3911322" cy="357545"/>
          </a:xfrm>
          <a:prstGeom prst="rect">
            <a:avLst/>
          </a:prstGeom>
          <a:noFill/>
          <a:ln/>
        </p:spPr>
        <p:txBody>
          <a:bodyPr wrap="none" lIns="0" tIns="0" rIns="0" bIns="0" rtlCol="0" anchor="t"/>
          <a:lstStyle/>
          <a:p>
            <a:pPr marL="0" indent="0" algn="l">
              <a:lnSpc>
                <a:spcPts val="2800"/>
              </a:lnSpc>
              <a:buNone/>
            </a:pPr>
            <a:r>
              <a:rPr lang="en-US" sz="1750" dirty="0">
                <a:solidFill>
                  <a:srgbClr val="252627"/>
                </a:solidFill>
                <a:latin typeface="Inter" pitchFamily="34" charset="0"/>
                <a:ea typeface="Inter" pitchFamily="34" charset="-122"/>
                <a:cs typeface="Inter" pitchFamily="34" charset="-120"/>
              </a:rPr>
              <a:t>Vendor and inventory analytics</a:t>
            </a:r>
            <a:endParaRPr lang="en-US" sz="1750" dirty="0"/>
          </a:p>
        </p:txBody>
      </p:sp>
      <p:pic>
        <p:nvPicPr>
          <p:cNvPr id="9" name="Image 2" descr="preencoded.png"/>
          <p:cNvPicPr>
            <a:picLocks noChangeAspect="1"/>
          </p:cNvPicPr>
          <p:nvPr/>
        </p:nvPicPr>
        <p:blipFill>
          <a:blip r:embed="rId5"/>
          <a:stretch>
            <a:fillRect/>
          </a:stretch>
        </p:blipFill>
        <p:spPr>
          <a:xfrm>
            <a:off x="5028605" y="1935242"/>
            <a:ext cx="4573072" cy="4573072"/>
          </a:xfrm>
          <a:prstGeom prst="rect">
            <a:avLst/>
          </a:prstGeom>
        </p:spPr>
      </p:pic>
      <p:pic>
        <p:nvPicPr>
          <p:cNvPr id="10" name="Image 3" descr="preencoded.png"/>
          <p:cNvPicPr>
            <a:picLocks noChangeAspect="1"/>
          </p:cNvPicPr>
          <p:nvPr/>
        </p:nvPicPr>
        <p:blipFill>
          <a:blip r:embed="rId6"/>
          <a:stretch>
            <a:fillRect/>
          </a:stretch>
        </p:blipFill>
        <p:spPr>
          <a:xfrm>
            <a:off x="8457426" y="3092351"/>
            <a:ext cx="334328" cy="418028"/>
          </a:xfrm>
          <a:prstGeom prst="rect">
            <a:avLst/>
          </a:prstGeom>
        </p:spPr>
      </p:pic>
      <p:sp>
        <p:nvSpPr>
          <p:cNvPr id="11" name="Text 5"/>
          <p:cNvSpPr/>
          <p:nvPr/>
        </p:nvSpPr>
        <p:spPr>
          <a:xfrm>
            <a:off x="9936837" y="5019675"/>
            <a:ext cx="2933581" cy="366713"/>
          </a:xfrm>
          <a:prstGeom prst="rect">
            <a:avLst/>
          </a:prstGeom>
          <a:noFill/>
          <a:ln/>
        </p:spPr>
        <p:txBody>
          <a:bodyPr wrap="none" lIns="0" tIns="0" rIns="0" bIns="0" rtlCol="0" anchor="t"/>
          <a:lstStyle/>
          <a:p>
            <a:pPr marL="0" indent="0" algn="l">
              <a:lnSpc>
                <a:spcPts val="2850"/>
              </a:lnSpc>
              <a:buNone/>
            </a:pPr>
            <a:r>
              <a:rPr lang="en-US" sz="2300" b="1" dirty="0">
                <a:solidFill>
                  <a:srgbClr val="252627"/>
                </a:solidFill>
                <a:latin typeface="Petrona Bold" pitchFamily="34" charset="0"/>
                <a:ea typeface="Petrona Bold" pitchFamily="34" charset="-122"/>
                <a:cs typeface="Petrona Bold" pitchFamily="34" charset="-120"/>
              </a:rPr>
              <a:t>Planning</a:t>
            </a:r>
            <a:endParaRPr lang="en-US" sz="2300" dirty="0"/>
          </a:p>
        </p:txBody>
      </p:sp>
      <p:sp>
        <p:nvSpPr>
          <p:cNvPr id="12" name="Text 6"/>
          <p:cNvSpPr/>
          <p:nvPr/>
        </p:nvSpPr>
        <p:spPr>
          <a:xfrm>
            <a:off x="9936837" y="5520452"/>
            <a:ext cx="3911322" cy="357545"/>
          </a:xfrm>
          <a:prstGeom prst="rect">
            <a:avLst/>
          </a:prstGeom>
          <a:noFill/>
          <a:ln/>
        </p:spPr>
        <p:txBody>
          <a:bodyPr wrap="none" lIns="0" tIns="0" rIns="0" bIns="0" rtlCol="0" anchor="t"/>
          <a:lstStyle/>
          <a:p>
            <a:pPr marL="0" indent="0" algn="l">
              <a:lnSpc>
                <a:spcPts val="2800"/>
              </a:lnSpc>
              <a:buNone/>
            </a:pPr>
            <a:r>
              <a:rPr lang="en-US" sz="1750" dirty="0">
                <a:solidFill>
                  <a:srgbClr val="252627"/>
                </a:solidFill>
                <a:latin typeface="Inter" pitchFamily="34" charset="0"/>
                <a:ea typeface="Inter" pitchFamily="34" charset="-122"/>
                <a:cs typeface="Inter" pitchFamily="34" charset="-120"/>
              </a:rPr>
              <a:t>Proactive supply management</a:t>
            </a:r>
            <a:endParaRPr lang="en-US" sz="1750" dirty="0"/>
          </a:p>
        </p:txBody>
      </p:sp>
      <p:pic>
        <p:nvPicPr>
          <p:cNvPr id="13" name="Image 4" descr="preencoded.png"/>
          <p:cNvPicPr>
            <a:picLocks noChangeAspect="1"/>
          </p:cNvPicPr>
          <p:nvPr/>
        </p:nvPicPr>
        <p:blipFill>
          <a:blip r:embed="rId7"/>
          <a:stretch>
            <a:fillRect/>
          </a:stretch>
        </p:blipFill>
        <p:spPr>
          <a:xfrm>
            <a:off x="5028605" y="1935242"/>
            <a:ext cx="4573072" cy="4573072"/>
          </a:xfrm>
          <a:prstGeom prst="rect">
            <a:avLst/>
          </a:prstGeom>
        </p:spPr>
      </p:pic>
      <p:pic>
        <p:nvPicPr>
          <p:cNvPr id="14" name="Image 5" descr="preencoded.png"/>
          <p:cNvPicPr>
            <a:picLocks noChangeAspect="1"/>
          </p:cNvPicPr>
          <p:nvPr/>
        </p:nvPicPr>
        <p:blipFill>
          <a:blip r:embed="rId8"/>
          <a:stretch>
            <a:fillRect/>
          </a:stretch>
        </p:blipFill>
        <p:spPr>
          <a:xfrm>
            <a:off x="8068211" y="5322272"/>
            <a:ext cx="334328" cy="418028"/>
          </a:xfrm>
          <a:prstGeom prst="rect">
            <a:avLst/>
          </a:prstGeom>
        </p:spPr>
      </p:pic>
      <p:sp>
        <p:nvSpPr>
          <p:cNvPr id="15" name="Text 7"/>
          <p:cNvSpPr/>
          <p:nvPr/>
        </p:nvSpPr>
        <p:spPr>
          <a:xfrm>
            <a:off x="1759863" y="5019675"/>
            <a:ext cx="2933581" cy="366713"/>
          </a:xfrm>
          <a:prstGeom prst="rect">
            <a:avLst/>
          </a:prstGeom>
          <a:noFill/>
          <a:ln/>
        </p:spPr>
        <p:txBody>
          <a:bodyPr wrap="none" lIns="0" tIns="0" rIns="0" bIns="0" rtlCol="0" anchor="t"/>
          <a:lstStyle/>
          <a:p>
            <a:pPr marL="0" indent="0" algn="r">
              <a:lnSpc>
                <a:spcPts val="2850"/>
              </a:lnSpc>
              <a:buNone/>
            </a:pPr>
            <a:r>
              <a:rPr lang="en-US" sz="2300" b="1" dirty="0">
                <a:solidFill>
                  <a:srgbClr val="252627"/>
                </a:solidFill>
                <a:latin typeface="Petrona Bold" pitchFamily="34" charset="0"/>
                <a:ea typeface="Petrona Bold" pitchFamily="34" charset="-122"/>
                <a:cs typeface="Petrona Bold" pitchFamily="34" charset="-120"/>
              </a:rPr>
              <a:t>Strategy</a:t>
            </a:r>
            <a:endParaRPr lang="en-US" sz="2300" dirty="0"/>
          </a:p>
        </p:txBody>
      </p:sp>
      <p:sp>
        <p:nvSpPr>
          <p:cNvPr id="16" name="Text 8"/>
          <p:cNvSpPr/>
          <p:nvPr/>
        </p:nvSpPr>
        <p:spPr>
          <a:xfrm>
            <a:off x="782241" y="5520452"/>
            <a:ext cx="3911203" cy="357545"/>
          </a:xfrm>
          <a:prstGeom prst="rect">
            <a:avLst/>
          </a:prstGeom>
          <a:noFill/>
          <a:ln/>
        </p:spPr>
        <p:txBody>
          <a:bodyPr wrap="none" lIns="0" tIns="0" rIns="0" bIns="0" rtlCol="0" anchor="t"/>
          <a:lstStyle/>
          <a:p>
            <a:pPr marL="0" indent="0" algn="r">
              <a:lnSpc>
                <a:spcPts val="2800"/>
              </a:lnSpc>
              <a:buNone/>
            </a:pPr>
            <a:r>
              <a:rPr lang="en-US" sz="1750" dirty="0">
                <a:solidFill>
                  <a:srgbClr val="252627"/>
                </a:solidFill>
                <a:latin typeface="Inter" pitchFamily="34" charset="0"/>
                <a:ea typeface="Inter" pitchFamily="34" charset="-122"/>
                <a:cs typeface="Inter" pitchFamily="34" charset="-120"/>
              </a:rPr>
              <a:t>Enhanced procurement decisions</a:t>
            </a:r>
            <a:endParaRPr lang="en-US" sz="1750" dirty="0"/>
          </a:p>
        </p:txBody>
      </p:sp>
      <p:pic>
        <p:nvPicPr>
          <p:cNvPr id="17" name="Image 6" descr="preencoded.png"/>
          <p:cNvPicPr>
            <a:picLocks noChangeAspect="1"/>
          </p:cNvPicPr>
          <p:nvPr/>
        </p:nvPicPr>
        <p:blipFill>
          <a:blip r:embed="rId9"/>
          <a:stretch>
            <a:fillRect/>
          </a:stretch>
        </p:blipFill>
        <p:spPr>
          <a:xfrm>
            <a:off x="5028605" y="1935242"/>
            <a:ext cx="4573072" cy="4573072"/>
          </a:xfrm>
          <a:prstGeom prst="rect">
            <a:avLst/>
          </a:prstGeom>
        </p:spPr>
      </p:pic>
      <p:pic>
        <p:nvPicPr>
          <p:cNvPr id="18" name="Image 7" descr="preencoded.png"/>
          <p:cNvPicPr>
            <a:picLocks noChangeAspect="1"/>
          </p:cNvPicPr>
          <p:nvPr/>
        </p:nvPicPr>
        <p:blipFill>
          <a:blip r:embed="rId10"/>
          <a:stretch>
            <a:fillRect/>
          </a:stretch>
        </p:blipFill>
        <p:spPr>
          <a:xfrm>
            <a:off x="5838289" y="4933057"/>
            <a:ext cx="334328" cy="418028"/>
          </a:xfrm>
          <a:prstGeom prst="rect">
            <a:avLst/>
          </a:prstGeom>
        </p:spPr>
      </p:pic>
      <p:sp>
        <p:nvSpPr>
          <p:cNvPr id="19" name="Text 9"/>
          <p:cNvSpPr/>
          <p:nvPr/>
        </p:nvSpPr>
        <p:spPr>
          <a:xfrm>
            <a:off x="782241" y="6759654"/>
            <a:ext cx="13065919" cy="715089"/>
          </a:xfrm>
          <a:prstGeom prst="rect">
            <a:avLst/>
          </a:prstGeom>
          <a:noFill/>
          <a:ln/>
        </p:spPr>
        <p:txBody>
          <a:bodyPr wrap="square" lIns="0" tIns="0" rIns="0" bIns="0" rtlCol="0" anchor="t"/>
          <a:lstStyle/>
          <a:p>
            <a:pPr marL="0" indent="0" algn="l">
              <a:lnSpc>
                <a:spcPts val="2800"/>
              </a:lnSpc>
              <a:buNone/>
            </a:pPr>
            <a:r>
              <a:rPr lang="en-US" sz="1750" dirty="0">
                <a:solidFill>
                  <a:srgbClr val="252627"/>
                </a:solidFill>
                <a:latin typeface="Inter" pitchFamily="34" charset="0"/>
                <a:ea typeface="Inter" pitchFamily="34" charset="-122"/>
                <a:cs typeface="Inter" pitchFamily="34" charset="-120"/>
              </a:rPr>
              <a:t>This procurement dashboard empowers decision-makers with a unified view of purchase order activity, vendor efficiency, and inventory health. It improves transparency, supports proactive planning, and enhances overall procurement strategy.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489</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ADLaM Display</vt: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Dharmesh Parmar</cp:lastModifiedBy>
  <cp:revision>2</cp:revision>
  <dcterms:created xsi:type="dcterms:W3CDTF">2025-06-05T17:50:34Z</dcterms:created>
  <dcterms:modified xsi:type="dcterms:W3CDTF">2025-06-05T17:51:46Z</dcterms:modified>
</cp:coreProperties>
</file>